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57" r:id="rId22"/>
  </p:sldIdLst>
  <p:sldSz cx="9144000" cy="6858000" type="screen4x3"/>
  <p:notesSz cx="6705600" cy="98425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C9F"/>
    <a:srgbClr val="FFFF00"/>
    <a:srgbClr val="0083CA"/>
    <a:srgbClr val="39B54A"/>
    <a:srgbClr val="336600"/>
    <a:srgbClr val="008000"/>
    <a:srgbClr val="FFFFCC"/>
    <a:srgbClr val="FFCC99"/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392" autoAdjust="0"/>
  </p:normalViewPr>
  <p:slideViewPr>
    <p:cSldViewPr>
      <p:cViewPr>
        <p:scale>
          <a:sx n="90" d="100"/>
          <a:sy n="90" d="100"/>
        </p:scale>
        <p:origin x="-224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40"/>
    </p:cViewPr>
  </p:sorterViewPr>
  <p:notesViewPr>
    <p:cSldViewPr>
      <p:cViewPr varScale="1">
        <p:scale>
          <a:sx n="56" d="100"/>
          <a:sy n="56" d="100"/>
        </p:scale>
        <p:origin x="-1860" y="-72"/>
      </p:cViewPr>
      <p:guideLst>
        <p:guide orient="horz" pos="3101"/>
        <p:guide pos="211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06348" cy="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1" tIns="45725" rIns="91451" bIns="4572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675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99253" y="2"/>
            <a:ext cx="2906348" cy="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1" tIns="45725" rIns="91451" bIns="4572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50298"/>
            <a:ext cx="2906348" cy="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1" tIns="45725" rIns="91451" bIns="4572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675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99253" y="9350298"/>
            <a:ext cx="2906348" cy="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1" tIns="45725" rIns="91451" bIns="4572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fld id="{DD548EB7-505A-4143-8BC5-B2C6789EB46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109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06348" cy="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1" tIns="45725" rIns="91451" bIns="4572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9253" y="2"/>
            <a:ext cx="2906348" cy="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1" tIns="45725" rIns="91451" bIns="4572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6600"/>
            <a:ext cx="4921250" cy="3690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4509" y="4674360"/>
            <a:ext cx="4916585" cy="443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1" tIns="45725" rIns="91451" bIns="457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50298"/>
            <a:ext cx="2906348" cy="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1" tIns="45725" rIns="91451" bIns="4572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9253" y="9350298"/>
            <a:ext cx="2906348" cy="49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1" tIns="45725" rIns="91451" bIns="4572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fld id="{0D4D1C11-CC54-4AD0-8FE9-A5445E38574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823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106" charset="-128"/>
        <a:cs typeface="ヒラギノ角ゴ Pro W3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4241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738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518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9193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7118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5988"/>
            <a:r>
              <a:rPr lang="is-IS" b="1" dirty="0"/>
              <a:t>Ekkert um kröfur til skipa í höfnum í íslensku reglugerðinni.</a:t>
            </a:r>
            <a:endParaRPr lang="is-IS" dirty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1322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b="1" dirty="0"/>
              <a:t>Áður var sagt að aðildarríki gætu leyft prufukeyrslu á </a:t>
            </a:r>
            <a:r>
              <a:rPr lang="is-IS" b="1" dirty="0" err="1"/>
              <a:t>slíkum</a:t>
            </a:r>
            <a:r>
              <a:rPr lang="is-IS" b="1" dirty="0"/>
              <a:t> kerfum með alls konar skilyrðum. </a:t>
            </a:r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7957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3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366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518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820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5188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091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754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666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071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446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284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sz="1200" dirty="0" smtClean="0"/>
              <a:t>Hvorki á bíla </a:t>
            </a:r>
            <a:r>
              <a:rPr lang="is-IS" sz="1200" dirty="0" err="1" smtClean="0"/>
              <a:t>né</a:t>
            </a:r>
            <a:r>
              <a:rPr lang="is-IS" sz="1200" dirty="0" smtClean="0"/>
              <a:t> skip</a:t>
            </a:r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00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19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+mj-lt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+mn-lt"/>
                <a:cs typeface="Verdan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4294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3049"/>
            <a:ext cx="4040188" cy="53182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3049"/>
            <a:ext cx="4041775" cy="53182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7858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28671"/>
            <a:ext cx="5111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14489"/>
            <a:ext cx="3008313" cy="4357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485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86388"/>
            <a:ext cx="5486400" cy="7858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ppt undi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57232"/>
            <a:ext cx="7772400" cy="89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8596" y="6215082"/>
            <a:ext cx="1619248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106" charset="0"/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pitchFamily="-106" charset="-128"/>
          <a:cs typeface="Verdan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pitchFamily="-106" charset="-128"/>
          <a:cs typeface="Verdana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mhverfisstofnun RG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0312" y="188640"/>
            <a:ext cx="1494225" cy="52519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7544" y="3284984"/>
            <a:ext cx="8280920" cy="1470025"/>
          </a:xfrm>
        </p:spPr>
        <p:txBody>
          <a:bodyPr/>
          <a:lstStyle/>
          <a:p>
            <a:r>
              <a:rPr lang="is-IS" dirty="0">
                <a:solidFill>
                  <a:srgbClr val="1D5C9F"/>
                </a:solidFill>
              </a:rPr>
              <a:t>Brennisteinn í skipaolíu</a:t>
            </a:r>
            <a:br>
              <a:rPr lang="is-IS" dirty="0">
                <a:solidFill>
                  <a:srgbClr val="1D5C9F"/>
                </a:solidFill>
              </a:rPr>
            </a:br>
            <a:r>
              <a:rPr lang="is-IS" sz="3200" dirty="0">
                <a:solidFill>
                  <a:srgbClr val="1D5C9F"/>
                </a:solidFill>
              </a:rPr>
              <a:t>Kynningarfundur um tilskipun 2012/33/EU</a:t>
            </a:r>
            <a:endParaRPr lang="en-US" sz="3200" dirty="0">
              <a:solidFill>
                <a:srgbClr val="1D5C9F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6400800" cy="1234966"/>
          </a:xfrm>
        </p:spPr>
        <p:txBody>
          <a:bodyPr/>
          <a:lstStyle/>
          <a:p>
            <a:r>
              <a:rPr lang="is-IS" dirty="0" smtClean="0"/>
              <a:t>Bergþóra Hlíðkvist Skúladóttir</a:t>
            </a:r>
          </a:p>
          <a:p>
            <a:r>
              <a:rPr lang="is-IS" sz="2400" dirty="0" smtClean="0"/>
              <a:t>17. og 30. apríl 2013</a:t>
            </a:r>
            <a:endParaRPr lang="en-US" sz="2400" dirty="0"/>
          </a:p>
        </p:txBody>
      </p:sp>
      <p:pic>
        <p:nvPicPr>
          <p:cNvPr id="1026" name="Picture 2" descr="earth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196752"/>
            <a:ext cx="1905000" cy="190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68952" cy="895368"/>
          </a:xfrm>
        </p:spPr>
        <p:txBody>
          <a:bodyPr/>
          <a:lstStyle/>
          <a:p>
            <a:r>
              <a:rPr lang="is-IS" sz="3600" dirty="0">
                <a:solidFill>
                  <a:srgbClr val="1D5C9F"/>
                </a:solidFill>
              </a:rPr>
              <a:t>Grein </a:t>
            </a:r>
            <a:r>
              <a:rPr lang="is-IS" sz="3600" dirty="0" smtClean="0">
                <a:solidFill>
                  <a:srgbClr val="1D5C9F"/>
                </a:solidFill>
              </a:rPr>
              <a:t>4a: </a:t>
            </a:r>
            <a:r>
              <a:rPr lang="is-IS" sz="3600" dirty="0" err="1" smtClean="0">
                <a:solidFill>
                  <a:srgbClr val="1D5C9F"/>
                </a:solidFill>
              </a:rPr>
              <a:t>S-innihald</a:t>
            </a:r>
            <a:r>
              <a:rPr lang="is-IS" sz="3600" dirty="0" smtClean="0">
                <a:solidFill>
                  <a:srgbClr val="1D5C9F"/>
                </a:solidFill>
              </a:rPr>
              <a:t> </a:t>
            </a:r>
            <a:r>
              <a:rPr lang="is-IS" sz="3600" dirty="0">
                <a:solidFill>
                  <a:srgbClr val="1D5C9F"/>
                </a:solidFill>
              </a:rPr>
              <a:t>í </a:t>
            </a:r>
            <a:r>
              <a:rPr lang="is-IS" sz="3600" dirty="0" smtClean="0">
                <a:solidFill>
                  <a:srgbClr val="1D5C9F"/>
                </a:solidFill>
              </a:rPr>
              <a:t>skipaolíu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395192"/>
          </a:xfrm>
        </p:spPr>
        <p:txBody>
          <a:bodyPr/>
          <a:lstStyle/>
          <a:p>
            <a:r>
              <a:rPr lang="is-IS" sz="2800" dirty="0" smtClean="0"/>
              <a:t>Bætt </a:t>
            </a:r>
            <a:r>
              <a:rPr lang="is-IS" sz="2800" dirty="0"/>
              <a:t>er við </a:t>
            </a:r>
            <a:r>
              <a:rPr lang="is-IS" sz="2800" b="1" dirty="0"/>
              <a:t>nýrri málsgrein</a:t>
            </a:r>
            <a:r>
              <a:rPr lang="is-IS" sz="2800" dirty="0"/>
              <a:t> </a:t>
            </a:r>
            <a:r>
              <a:rPr lang="is-IS" sz="2800" dirty="0" smtClean="0"/>
              <a:t>4a.1a: Aðildarríki </a:t>
            </a:r>
            <a:r>
              <a:rPr lang="is-IS" sz="2800" dirty="0"/>
              <a:t>eiga að tryggja að skipaolía sem </a:t>
            </a:r>
            <a:r>
              <a:rPr lang="is-IS" sz="2800" dirty="0" smtClean="0"/>
              <a:t>notuð </a:t>
            </a:r>
            <a:r>
              <a:rPr lang="is-IS" sz="2800" dirty="0"/>
              <a:t>er innan </a:t>
            </a:r>
            <a:r>
              <a:rPr lang="is-IS" sz="2800" u="sng" dirty="0"/>
              <a:t>landhelgi, efnahagslögsögu eða </a:t>
            </a:r>
            <a:r>
              <a:rPr lang="is-IS" sz="2800" u="sng" dirty="0" smtClean="0"/>
              <a:t>mengunarvarnarsvæða </a:t>
            </a:r>
            <a:r>
              <a:rPr lang="is-IS" sz="2800" dirty="0"/>
              <a:t>innihaldi ekki meira en </a:t>
            </a:r>
          </a:p>
          <a:p>
            <a:pPr lvl="1"/>
            <a:r>
              <a:rPr lang="is-IS" sz="2400" dirty="0"/>
              <a:t>3,5% S frá 18. júní 2018</a:t>
            </a:r>
          </a:p>
          <a:p>
            <a:pPr lvl="1"/>
            <a:r>
              <a:rPr lang="is-IS" sz="2400" dirty="0" smtClean="0"/>
              <a:t>0,5</a:t>
            </a:r>
            <a:r>
              <a:rPr lang="is-IS" sz="2400" dirty="0"/>
              <a:t>% frá 1. jan. 2020</a:t>
            </a:r>
          </a:p>
          <a:p>
            <a:r>
              <a:rPr lang="is-IS" sz="2800" dirty="0" smtClean="0"/>
              <a:t>Þetta </a:t>
            </a:r>
            <a:r>
              <a:rPr lang="is-IS" sz="2800" dirty="0"/>
              <a:t>ákvæði á við um öll skip, undir öllum fánum og líka þau sem </a:t>
            </a:r>
            <a:r>
              <a:rPr lang="is-IS" sz="2800" dirty="0" err="1"/>
              <a:t>hófu</a:t>
            </a:r>
            <a:r>
              <a:rPr lang="is-IS" sz="2800" dirty="0"/>
              <a:t> siglingu sína utan Sambandsins.	</a:t>
            </a:r>
          </a:p>
        </p:txBody>
      </p:sp>
    </p:spTree>
    <p:extLst>
      <p:ext uri="{BB962C8B-B14F-4D97-AF65-F5344CB8AC3E}">
        <p14:creationId xmlns:p14="http://schemas.microsoft.com/office/powerpoint/2010/main" val="5325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895368"/>
          </a:xfrm>
        </p:spPr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Önnur ákvæði </a:t>
            </a:r>
            <a:r>
              <a:rPr lang="is-IS" err="1" smtClean="0">
                <a:solidFill>
                  <a:srgbClr val="1D5C9F"/>
                </a:solidFill>
              </a:rPr>
              <a:t>úr</a:t>
            </a:r>
            <a:r>
              <a:rPr lang="is-IS" smtClean="0">
                <a:solidFill>
                  <a:srgbClr val="1D5C9F"/>
                </a:solidFill>
              </a:rPr>
              <a:t> 4a. gr.</a:t>
            </a:r>
            <a:endParaRPr lang="is-IS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352928" cy="4680520"/>
          </a:xfrm>
        </p:spPr>
        <p:txBody>
          <a:bodyPr/>
          <a:lstStyle/>
          <a:p>
            <a:pPr marL="0" indent="0">
              <a:buNone/>
            </a:pPr>
            <a:r>
              <a:rPr lang="is-IS" sz="2800" smtClean="0"/>
              <a:t>4. mgr.</a:t>
            </a:r>
          </a:p>
          <a:p>
            <a:r>
              <a:rPr lang="is-IS" sz="2800" smtClean="0"/>
              <a:t>Skipaolía </a:t>
            </a:r>
            <a:r>
              <a:rPr lang="is-IS" sz="2800" dirty="0" smtClean="0"/>
              <a:t>á farþegaskipum innan landhelgi, efnahagslögsögu eða mengunarvarnarsvæða utan SECA </a:t>
            </a:r>
            <a:r>
              <a:rPr lang="is-IS" sz="2800" dirty="0"/>
              <a:t>innihaldi ekki meira en </a:t>
            </a:r>
            <a:r>
              <a:rPr lang="is-IS" sz="2800" u="sng" dirty="0"/>
              <a:t>1,5% brennistein þar til 1. jan. </a:t>
            </a:r>
            <a:r>
              <a:rPr lang="is-IS" sz="2800" u="sng"/>
              <a:t>2020</a:t>
            </a:r>
            <a:r>
              <a:rPr lang="is-IS" sz="2800"/>
              <a:t>. </a:t>
            </a:r>
            <a:endParaRPr lang="is-IS" sz="2800" smtClean="0"/>
          </a:p>
          <a:p>
            <a:r>
              <a:rPr lang="is-IS" sz="2800" smtClean="0"/>
              <a:t>Aðildarríki </a:t>
            </a:r>
            <a:r>
              <a:rPr lang="is-IS" sz="2800"/>
              <a:t>bera ábyrgð á framkvæmd þessa ákvæðis, alla vega er varðar skip sem sigla undir þeirra fána og öll skip í þeirra höfnum.</a:t>
            </a:r>
            <a:r>
              <a:rPr lang="is-IS" sz="2800" b="1"/>
              <a:t> </a:t>
            </a:r>
            <a:endParaRPr lang="is-IS" sz="2800" b="1" smtClean="0"/>
          </a:p>
          <a:p>
            <a:r>
              <a:rPr lang="is-IS" sz="2800" b="1" smtClean="0"/>
              <a:t>Hér </a:t>
            </a:r>
            <a:r>
              <a:rPr lang="is-IS" sz="2800" b="1"/>
              <a:t>kemur nýtt ártal inn (áður vísað í 2006) og nú talað um svæði utan SECA. </a:t>
            </a:r>
            <a:endParaRPr lang="is-IS" sz="2800"/>
          </a:p>
          <a:p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184175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895368"/>
          </a:xfrm>
        </p:spPr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Önnur ákvæði </a:t>
            </a:r>
            <a:r>
              <a:rPr lang="is-IS" err="1" smtClean="0">
                <a:solidFill>
                  <a:srgbClr val="1D5C9F"/>
                </a:solidFill>
              </a:rPr>
              <a:t>úr</a:t>
            </a:r>
            <a:r>
              <a:rPr lang="is-IS" smtClean="0">
                <a:solidFill>
                  <a:srgbClr val="1D5C9F"/>
                </a:solidFill>
              </a:rPr>
              <a:t> 4a. gr.</a:t>
            </a:r>
            <a:endParaRPr lang="is-IS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7704856" cy="3888432"/>
          </a:xfrm>
        </p:spPr>
        <p:txBody>
          <a:bodyPr/>
          <a:lstStyle/>
          <a:p>
            <a:pPr marL="0" indent="0">
              <a:buNone/>
            </a:pPr>
            <a:r>
              <a:rPr lang="is-IS" b="1" dirty="0" err="1" smtClean="0"/>
              <a:t>Ný</a:t>
            </a:r>
            <a:r>
              <a:rPr lang="is-IS" b="1" dirty="0" smtClean="0"/>
              <a:t> </a:t>
            </a:r>
            <a:r>
              <a:rPr lang="is-IS" b="1" dirty="0"/>
              <a:t>mgr</a:t>
            </a:r>
            <a:r>
              <a:rPr lang="is-IS" b="1"/>
              <a:t>. </a:t>
            </a:r>
            <a:r>
              <a:rPr lang="is-IS" b="1" smtClean="0"/>
              <a:t>5a</a:t>
            </a:r>
          </a:p>
          <a:p>
            <a:r>
              <a:rPr lang="is-IS" smtClean="0"/>
              <a:t>Aðildarríki eiga að tryggja að </a:t>
            </a:r>
            <a:r>
              <a:rPr lang="is-IS"/>
              <a:t>skipaolía sem uppfyllir kröfur þessarar tilskipunar sé aðgengileg og upplýsa Framkvæmdastjórnina um slíka olíu í höfnum sínum og terminals</a:t>
            </a:r>
            <a:r>
              <a:rPr lang="is-IS" smtClean="0"/>
              <a:t>.</a:t>
            </a:r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093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772400" cy="895368"/>
          </a:xfrm>
        </p:spPr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Önnur ákvæði </a:t>
            </a:r>
            <a:r>
              <a:rPr lang="is-IS" err="1" smtClean="0">
                <a:solidFill>
                  <a:srgbClr val="1D5C9F"/>
                </a:solidFill>
              </a:rPr>
              <a:t>úr</a:t>
            </a:r>
            <a:r>
              <a:rPr lang="is-IS" smtClean="0">
                <a:solidFill>
                  <a:srgbClr val="1D5C9F"/>
                </a:solidFill>
              </a:rPr>
              <a:t> 4a. gr.</a:t>
            </a:r>
            <a:endParaRPr lang="is-IS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896544"/>
          </a:xfrm>
        </p:spPr>
        <p:txBody>
          <a:bodyPr/>
          <a:lstStyle/>
          <a:p>
            <a:pPr marL="0" indent="0">
              <a:buNone/>
            </a:pPr>
            <a:r>
              <a:rPr lang="is-IS" sz="2400" dirty="0" err="1" smtClean="0"/>
              <a:t>Ný</a:t>
            </a:r>
            <a:r>
              <a:rPr lang="is-IS" sz="2400" dirty="0" smtClean="0"/>
              <a:t> mgr. 5b</a:t>
            </a:r>
            <a:r>
              <a:rPr lang="is-IS" sz="2400" dirty="0"/>
              <a:t>. </a:t>
            </a:r>
            <a:endParaRPr lang="is-IS" sz="2400" dirty="0" smtClean="0"/>
          </a:p>
          <a:p>
            <a:r>
              <a:rPr lang="is-IS" sz="2400" dirty="0" smtClean="0"/>
              <a:t>Ef </a:t>
            </a:r>
            <a:r>
              <a:rPr lang="is-IS" sz="2400" dirty="0"/>
              <a:t>aðildarríki finnur skip sem ekki uppfyllir kröfur þessarar tilskipunar, þá getur </a:t>
            </a:r>
            <a:r>
              <a:rPr lang="is-IS" sz="2400" dirty="0" err="1"/>
              <a:t>lögbært</a:t>
            </a:r>
            <a:r>
              <a:rPr lang="is-IS" sz="2400" dirty="0"/>
              <a:t> yfirvald innan aðildarríkisins gert kröfu á skipið að:</a:t>
            </a:r>
          </a:p>
          <a:p>
            <a:pPr lvl="1"/>
            <a:r>
              <a:rPr lang="is-IS" sz="2000" dirty="0"/>
              <a:t>leggja fram </a:t>
            </a:r>
            <a:r>
              <a:rPr lang="is-IS" sz="2000" dirty="0" err="1"/>
              <a:t>skýrslu</a:t>
            </a:r>
            <a:r>
              <a:rPr lang="is-IS" sz="2000" dirty="0"/>
              <a:t> yfir </a:t>
            </a:r>
            <a:r>
              <a:rPr lang="is-IS" sz="2000" dirty="0" err="1"/>
              <a:t>þær</a:t>
            </a:r>
            <a:r>
              <a:rPr lang="is-IS" sz="2000" dirty="0"/>
              <a:t> aðgerðir sem farið hefur verið í til að ná að uppfylla kröfurnar</a:t>
            </a:r>
          </a:p>
          <a:p>
            <a:pPr lvl="1"/>
            <a:r>
              <a:rPr lang="is-IS" sz="2000" dirty="0"/>
              <a:t>og leggja fram sönnunargögn um að reynt hafi verið að kaupa </a:t>
            </a:r>
            <a:r>
              <a:rPr lang="is-IS" sz="2000" dirty="0" smtClean="0"/>
              <a:t>skipaolíu </a:t>
            </a:r>
            <a:r>
              <a:rPr lang="is-IS" sz="2000" dirty="0"/>
              <a:t>sem uppfyllir kröfur þessarar tilskipunar án árangur.</a:t>
            </a:r>
          </a:p>
          <a:p>
            <a:pPr lvl="1"/>
            <a:r>
              <a:rPr lang="is-IS" sz="2000" dirty="0"/>
              <a:t>Ekki skal krefja skipið um að breyta </a:t>
            </a:r>
            <a:r>
              <a:rPr lang="is-IS" sz="2000" dirty="0" err="1"/>
              <a:t>kúrsi</a:t>
            </a:r>
            <a:r>
              <a:rPr lang="is-IS" sz="2000" dirty="0"/>
              <a:t> eða tefja siglingu þess.</a:t>
            </a:r>
          </a:p>
          <a:p>
            <a:pPr lvl="1"/>
            <a:r>
              <a:rPr lang="is-IS" sz="2000" dirty="0"/>
              <a:t>Skip skulu tilkynna til síns fánaríkis og </a:t>
            </a:r>
            <a:r>
              <a:rPr lang="is-IS" sz="2000" dirty="0" err="1"/>
              <a:t>lögbærs</a:t>
            </a:r>
            <a:r>
              <a:rPr lang="is-IS" sz="2000" dirty="0"/>
              <a:t> yfirvalds þeirrar hafnar sem haldið skal til ef ekki hefur tekist að kaupa </a:t>
            </a:r>
            <a:r>
              <a:rPr lang="is-IS" sz="2000" dirty="0" err="1" smtClean="0"/>
              <a:t>löglega</a:t>
            </a:r>
            <a:r>
              <a:rPr lang="is-IS" sz="2000" dirty="0" smtClean="0"/>
              <a:t> skipaolíu.</a:t>
            </a:r>
            <a:endParaRPr lang="is-IS" sz="2000" dirty="0"/>
          </a:p>
          <a:p>
            <a:pPr lvl="1"/>
            <a:r>
              <a:rPr lang="is-IS" sz="2000" dirty="0"/>
              <a:t>Sú höfn skal tilkynna til </a:t>
            </a:r>
            <a:r>
              <a:rPr lang="is-IS" sz="2000" smtClean="0"/>
              <a:t>Framkvæmdastjórnarinnar  </a:t>
            </a:r>
            <a:r>
              <a:rPr lang="is-IS" sz="2000" dirty="0"/>
              <a:t>þegar skip hefur lagt fram sannanir um að ekki hafi verið hægt að kaupa </a:t>
            </a:r>
            <a:r>
              <a:rPr lang="is-IS" sz="2000" dirty="0" err="1"/>
              <a:t>löglega</a:t>
            </a:r>
            <a:r>
              <a:rPr lang="is-IS" sz="2000" dirty="0"/>
              <a:t> skipaolíu.</a:t>
            </a:r>
          </a:p>
          <a:p>
            <a:pPr lvl="1"/>
            <a:endParaRPr lang="is-IS" sz="2000" dirty="0"/>
          </a:p>
          <a:p>
            <a:pPr lvl="1"/>
            <a:endParaRPr lang="is-IS" sz="2000" dirty="0"/>
          </a:p>
        </p:txBody>
      </p:sp>
    </p:spTree>
    <p:extLst>
      <p:ext uri="{BB962C8B-B14F-4D97-AF65-F5344CB8AC3E}">
        <p14:creationId xmlns:p14="http://schemas.microsoft.com/office/powerpoint/2010/main" val="324768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772400" cy="895368"/>
          </a:xfrm>
        </p:spPr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Önnur ákvæði </a:t>
            </a:r>
            <a:r>
              <a:rPr lang="is-IS" err="1" smtClean="0">
                <a:solidFill>
                  <a:srgbClr val="1D5C9F"/>
                </a:solidFill>
              </a:rPr>
              <a:t>úr</a:t>
            </a:r>
            <a:r>
              <a:rPr lang="is-IS" smtClean="0">
                <a:solidFill>
                  <a:srgbClr val="1D5C9F"/>
                </a:solidFill>
              </a:rPr>
              <a:t> 4a. gr.</a:t>
            </a:r>
            <a:endParaRPr lang="is-I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280920" cy="4680520"/>
          </a:xfrm>
        </p:spPr>
        <p:txBody>
          <a:bodyPr/>
          <a:lstStyle/>
          <a:p>
            <a:pPr marL="0" indent="0">
              <a:buNone/>
            </a:pPr>
            <a:r>
              <a:rPr lang="is-IS" sz="2800" dirty="0"/>
              <a:t>6. mgr. </a:t>
            </a:r>
            <a:endParaRPr lang="is-IS" sz="2800" dirty="0" smtClean="0"/>
          </a:p>
          <a:p>
            <a:r>
              <a:rPr lang="is-IS" sz="2800" smtClean="0"/>
              <a:t>Í </a:t>
            </a:r>
            <a:r>
              <a:rPr lang="is-IS" sz="2800"/>
              <a:t>samræmi við reglugerð 18 við VI viðauka MARPOL skulu aðildarríki</a:t>
            </a:r>
          </a:p>
          <a:p>
            <a:pPr lvl="1"/>
            <a:r>
              <a:rPr lang="is-IS" sz="2400"/>
              <a:t>halda úti opinberri skráningu yfir söluaðila skipaeldsneytis. </a:t>
            </a:r>
            <a:r>
              <a:rPr lang="is-IS" sz="2400" b="1"/>
              <a:t>Að hún skuli vera opinber er nýtt.</a:t>
            </a:r>
            <a:endParaRPr lang="is-IS" sz="2400"/>
          </a:p>
          <a:p>
            <a:pPr marL="0" indent="0">
              <a:buNone/>
            </a:pPr>
            <a:r>
              <a:rPr lang="is-IS" sz="2800"/>
              <a:t>7. </a:t>
            </a:r>
            <a:r>
              <a:rPr lang="is-IS" sz="2800" smtClean="0"/>
              <a:t>mgr.</a:t>
            </a:r>
          </a:p>
          <a:p>
            <a:r>
              <a:rPr lang="is-IS" sz="2800" smtClean="0"/>
              <a:t>Aðildarríki </a:t>
            </a:r>
            <a:r>
              <a:rPr lang="is-IS" sz="2800"/>
              <a:t>skulu tryggja að ekki sé sett á markað skipadíselolía sem inniheldur meira en 1,5% S (by mass). </a:t>
            </a:r>
            <a:r>
              <a:rPr lang="is-IS" sz="2800" b="1"/>
              <a:t>Hér dettur ártalið 2006 út</a:t>
            </a:r>
            <a:r>
              <a:rPr lang="is-IS" sz="2800" b="1" smtClean="0"/>
              <a:t>.</a:t>
            </a:r>
          </a:p>
          <a:p>
            <a:r>
              <a:rPr lang="is-IS" sz="2800" b="1" smtClean="0"/>
              <a:t>Er 2% í íslensku reglugerð</a:t>
            </a:r>
            <a:endParaRPr lang="is-IS" sz="2800"/>
          </a:p>
          <a:p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330117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6957354" cy="895368"/>
          </a:xfrm>
        </p:spPr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Grein 4b: Skip í höfnum</a:t>
            </a:r>
            <a:endParaRPr lang="is-I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112568"/>
          </a:xfrm>
        </p:spPr>
        <p:txBody>
          <a:bodyPr/>
          <a:lstStyle/>
          <a:p>
            <a:pPr lvl="0"/>
            <a:r>
              <a:rPr lang="is-IS" sz="2800" dirty="0" smtClean="0"/>
              <a:t>Lítil sem engin breyting. </a:t>
            </a:r>
            <a:r>
              <a:rPr lang="is-IS" sz="2800" dirty="0"/>
              <a:t>Aðildarríki </a:t>
            </a:r>
            <a:r>
              <a:rPr lang="is-IS" sz="2800" dirty="0" smtClean="0"/>
              <a:t>skulu sem fyrr tryggja </a:t>
            </a:r>
            <a:r>
              <a:rPr lang="is-IS" sz="2800" dirty="0"/>
              <a:t>að skip í skipalægi í höfnum sambandsins noti ekki skipaolíu með meira en 0,1% S. </a:t>
            </a:r>
            <a:r>
              <a:rPr lang="is-IS" sz="2800" dirty="0" smtClean="0"/>
              <a:t>Gildir </a:t>
            </a:r>
            <a:r>
              <a:rPr lang="is-IS" sz="2800" dirty="0"/>
              <a:t>ekki ef </a:t>
            </a:r>
            <a:r>
              <a:rPr lang="is-IS" sz="2800" dirty="0" smtClean="0"/>
              <a:t>skipið stoppar styttra en </a:t>
            </a:r>
            <a:r>
              <a:rPr lang="is-IS" sz="2800" dirty="0"/>
              <a:t>tvær stundir eða slekkur á öllum vélum og skiptir yfir í rafmagn.</a:t>
            </a:r>
          </a:p>
          <a:p>
            <a:pPr lvl="0"/>
            <a:r>
              <a:rPr lang="is-IS" sz="2800" dirty="0"/>
              <a:t>Aðildarríki eiga að sjá til þess að skipagasolía </a:t>
            </a:r>
            <a:r>
              <a:rPr lang="is-IS" sz="2800" dirty="0" err="1"/>
              <a:t>sé</a:t>
            </a:r>
            <a:r>
              <a:rPr lang="is-IS" sz="2800" dirty="0"/>
              <a:t> ekki markaðssett á þeirra yfirráðasvæði ef hún </a:t>
            </a:r>
            <a:r>
              <a:rPr lang="is-IS" sz="2800" dirty="0" smtClean="0"/>
              <a:t>inniheldur meira </a:t>
            </a:r>
            <a:r>
              <a:rPr lang="is-IS" sz="2800" dirty="0"/>
              <a:t>en 0,1</a:t>
            </a:r>
            <a:r>
              <a:rPr lang="is-IS" sz="2800" dirty="0" smtClean="0"/>
              <a:t>% brennistein.</a:t>
            </a:r>
            <a:endParaRPr lang="is-IS" sz="2800" dirty="0"/>
          </a:p>
          <a:p>
            <a:r>
              <a:rPr lang="is-IS" sz="2800" b="1" dirty="0"/>
              <a:t>Á</a:t>
            </a:r>
            <a:r>
              <a:rPr lang="is-IS" sz="2800" b="1" dirty="0" smtClean="0"/>
              <a:t>rtalið </a:t>
            </a:r>
            <a:r>
              <a:rPr lang="is-IS" sz="2800" b="1" dirty="0"/>
              <a:t>2010 tekið </a:t>
            </a:r>
            <a:r>
              <a:rPr lang="is-IS" sz="2800" b="1" dirty="0" err="1"/>
              <a:t>út</a:t>
            </a:r>
            <a:r>
              <a:rPr lang="is-IS" sz="2800" b="1" dirty="0"/>
              <a:t> og undanþága fyrir grísk skip sem gilti til 1. jan. 2012 dettur </a:t>
            </a:r>
            <a:r>
              <a:rPr lang="is-IS" sz="2800" b="1" dirty="0" err="1"/>
              <a:t>út</a:t>
            </a:r>
            <a:r>
              <a:rPr lang="is-IS" sz="2800" b="1" dirty="0"/>
              <a:t>. </a:t>
            </a:r>
            <a:endParaRPr lang="is-IS" sz="2800" b="1" dirty="0" smtClean="0"/>
          </a:p>
          <a:p>
            <a:r>
              <a:rPr lang="is-IS" sz="2800" b="1" dirty="0" smtClean="0"/>
              <a:t>Ekkert um skip í höfnum í íslensku reglugerð</a:t>
            </a:r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34265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57232"/>
            <a:ext cx="8640960" cy="895368"/>
          </a:xfrm>
        </p:spPr>
        <p:txBody>
          <a:bodyPr/>
          <a:lstStyle/>
          <a:p>
            <a:r>
              <a:rPr lang="is-IS" sz="3600" dirty="0" smtClean="0">
                <a:solidFill>
                  <a:srgbClr val="1D5C9F"/>
                </a:solidFill>
              </a:rPr>
              <a:t>Gr. </a:t>
            </a:r>
            <a:r>
              <a:rPr lang="is-IS" sz="3600" smtClean="0">
                <a:solidFill>
                  <a:srgbClr val="1D5C9F"/>
                </a:solidFill>
              </a:rPr>
              <a:t>4c: Viðurkennt </a:t>
            </a:r>
            <a:r>
              <a:rPr lang="is-IS" sz="3600" dirty="0" smtClean="0">
                <a:solidFill>
                  <a:srgbClr val="1D5C9F"/>
                </a:solidFill>
              </a:rPr>
              <a:t>hreinsikerfi á </a:t>
            </a:r>
            <a:r>
              <a:rPr lang="is-IS" sz="3600" dirty="0" err="1" smtClean="0">
                <a:solidFill>
                  <a:srgbClr val="1D5C9F"/>
                </a:solidFill>
              </a:rPr>
              <a:t>útblástur</a:t>
            </a:r>
            <a:endParaRPr lang="is-IS" sz="3600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392488"/>
          </a:xfrm>
        </p:spPr>
        <p:txBody>
          <a:bodyPr/>
          <a:lstStyle/>
          <a:p>
            <a:r>
              <a:rPr lang="is-IS" sz="2800" dirty="0"/>
              <a:t>Aðildarríki </a:t>
            </a:r>
            <a:r>
              <a:rPr lang="is-IS" sz="2800" b="1" dirty="0"/>
              <a:t>eiga</a:t>
            </a:r>
            <a:r>
              <a:rPr lang="is-IS" sz="2800" dirty="0"/>
              <a:t> að leyfa notkun á viðurkenndu hreinsikerfi á </a:t>
            </a:r>
            <a:r>
              <a:rPr lang="is-IS" sz="2800" dirty="0" err="1"/>
              <a:t>útblástur</a:t>
            </a:r>
            <a:r>
              <a:rPr lang="is-IS" sz="2800" dirty="0"/>
              <a:t> í stað þess að nota </a:t>
            </a:r>
            <a:r>
              <a:rPr lang="is-IS" sz="2800" dirty="0" smtClean="0"/>
              <a:t>olíu með </a:t>
            </a:r>
            <a:r>
              <a:rPr lang="is-IS" sz="2800" dirty="0"/>
              <a:t>minni </a:t>
            </a:r>
            <a:r>
              <a:rPr lang="is-IS" sz="2800" dirty="0" smtClean="0"/>
              <a:t>brennisteini. Skip </a:t>
            </a:r>
            <a:r>
              <a:rPr lang="is-IS" sz="2800" dirty="0"/>
              <a:t>sem nota svona kerfi þurfa  að sýna fram á virkni þeirra og uppfylla strangar kröfur. </a:t>
            </a:r>
            <a:endParaRPr lang="is-IS" sz="2800" dirty="0" smtClean="0"/>
          </a:p>
          <a:p>
            <a:r>
              <a:rPr lang="is-IS" sz="2800" dirty="0" smtClean="0"/>
              <a:t>Aðildarríki </a:t>
            </a:r>
            <a:r>
              <a:rPr lang="is-IS" sz="2800" dirty="0"/>
              <a:t>eiga að hvetja til notkunar rafmagns í höfnum. Vísað er í reglur í viðauka II um ofangreind hreinsikerfi. Framkvæmdastjórnin á að setja fram ákvæði um eftirlit og eftirfylgni með þessum hreinsikerfum.</a:t>
            </a:r>
          </a:p>
          <a:p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48707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496944" cy="895368"/>
          </a:xfrm>
        </p:spPr>
        <p:txBody>
          <a:bodyPr/>
          <a:lstStyle/>
          <a:p>
            <a:r>
              <a:rPr lang="is-IS" sz="3600" dirty="0" smtClean="0">
                <a:solidFill>
                  <a:srgbClr val="1D5C9F"/>
                </a:solidFill>
              </a:rPr>
              <a:t>Grein 4d. Viðurkenning á hreinsibúnaði</a:t>
            </a:r>
            <a:endParaRPr lang="is-IS" sz="3600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208912" cy="3384376"/>
          </a:xfrm>
        </p:spPr>
        <p:txBody>
          <a:bodyPr/>
          <a:lstStyle/>
          <a:p>
            <a:r>
              <a:rPr lang="is-IS" dirty="0"/>
              <a:t>Hér eru tilgreindar </a:t>
            </a:r>
            <a:r>
              <a:rPr lang="is-IS" dirty="0" smtClean="0"/>
              <a:t>reglugerðir sem </a:t>
            </a:r>
            <a:r>
              <a:rPr lang="is-IS" dirty="0"/>
              <a:t>hreinsikerfin eiga að falla undir. </a:t>
            </a:r>
            <a:endParaRPr lang="is-IS" dirty="0" smtClean="0"/>
          </a:p>
          <a:p>
            <a:r>
              <a:rPr lang="is-IS" dirty="0" smtClean="0"/>
              <a:t>Vísað </a:t>
            </a:r>
            <a:r>
              <a:rPr lang="is-IS" dirty="0"/>
              <a:t>í </a:t>
            </a:r>
            <a:r>
              <a:rPr lang="is-IS" dirty="0" smtClean="0"/>
              <a:t>reglugerð 32002R2099 sem fellur undir Siglingastofnun. Því </a:t>
            </a:r>
            <a:r>
              <a:rPr lang="is-IS" dirty="0"/>
              <a:t>eðlilegt að eftirlit og úttekt á þessum kerfum </a:t>
            </a:r>
            <a:r>
              <a:rPr lang="is-IS" dirty="0" err="1"/>
              <a:t>sé</a:t>
            </a:r>
            <a:r>
              <a:rPr lang="is-IS" dirty="0"/>
              <a:t> </a:t>
            </a:r>
            <a:r>
              <a:rPr lang="is-IS" dirty="0" smtClean="0"/>
              <a:t>þar.</a:t>
            </a:r>
            <a:endParaRPr lang="is-IS" dirty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5535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7772400" cy="895368"/>
          </a:xfrm>
        </p:spPr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Aðrar greinar</a:t>
            </a:r>
            <a:endParaRPr lang="is-I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352928" cy="4536504"/>
          </a:xfrm>
        </p:spPr>
        <p:txBody>
          <a:bodyPr/>
          <a:lstStyle/>
          <a:p>
            <a:r>
              <a:rPr lang="is-IS" sz="2000"/>
              <a:t>4e</a:t>
            </a:r>
            <a:r>
              <a:rPr lang="is-IS" sz="2000" smtClean="0"/>
              <a:t>. gr. </a:t>
            </a:r>
            <a:r>
              <a:rPr lang="is-IS" sz="2000"/>
              <a:t>Ný </a:t>
            </a:r>
            <a:r>
              <a:rPr lang="is-IS" sz="2000" smtClean="0"/>
              <a:t>grein um þróun mengunarvarnaraðferða.</a:t>
            </a:r>
            <a:endParaRPr lang="is-IS" sz="2000"/>
          </a:p>
          <a:p>
            <a:r>
              <a:rPr lang="is-IS" sz="2000" smtClean="0"/>
              <a:t>4f. gr. Aðildarríki </a:t>
            </a:r>
            <a:r>
              <a:rPr lang="is-IS" sz="2000" dirty="0"/>
              <a:t>mega setja/nýta fjárhagslegar aðferðir sem eru þeim í hag sem heyra undir þessa tilskipun. Verður að vera í samræmi við </a:t>
            </a:r>
            <a:r>
              <a:rPr lang="is-IS" sz="2000" dirty="0" err="1"/>
              <a:t>State</a:t>
            </a:r>
            <a:r>
              <a:rPr lang="is-IS" sz="2000" dirty="0"/>
              <a:t> </a:t>
            </a:r>
            <a:r>
              <a:rPr lang="is-IS" sz="2000" dirty="0" err="1"/>
              <a:t>Aid</a:t>
            </a:r>
            <a:r>
              <a:rPr lang="is-IS" sz="2000" dirty="0"/>
              <a:t> </a:t>
            </a:r>
            <a:r>
              <a:rPr lang="is-IS" sz="2000" dirty="0" err="1"/>
              <a:t>rules</a:t>
            </a:r>
            <a:endParaRPr lang="is-IS" sz="2000" dirty="0"/>
          </a:p>
          <a:p>
            <a:r>
              <a:rPr lang="is-IS" sz="2000" dirty="0"/>
              <a:t>6</a:t>
            </a:r>
            <a:r>
              <a:rPr lang="is-IS" sz="2000"/>
              <a:t>. </a:t>
            </a:r>
            <a:r>
              <a:rPr lang="is-IS" sz="2000" smtClean="0"/>
              <a:t>gr. </a:t>
            </a:r>
            <a:r>
              <a:rPr lang="is-IS" sz="2000"/>
              <a:t>Sýnataka og </a:t>
            </a:r>
            <a:r>
              <a:rPr lang="is-IS" sz="2000" smtClean="0"/>
              <a:t>efnagreining, sama  og 7</a:t>
            </a:r>
            <a:r>
              <a:rPr lang="is-IS" sz="2000"/>
              <a:t>. gr. íslensku reglugerðar.</a:t>
            </a:r>
          </a:p>
          <a:p>
            <a:r>
              <a:rPr lang="is-IS" sz="2000" smtClean="0"/>
              <a:t>7</a:t>
            </a:r>
            <a:r>
              <a:rPr lang="is-IS" sz="2000"/>
              <a:t>. gr. Reporting and </a:t>
            </a:r>
            <a:r>
              <a:rPr lang="is-IS" sz="2000" smtClean="0"/>
              <a:t>review: MS </a:t>
            </a:r>
            <a:r>
              <a:rPr lang="is-IS" sz="2000"/>
              <a:t>að senda COM skýrslu um sýnatöku og efnagreiningar. Ýmsar kröfur á </a:t>
            </a:r>
            <a:r>
              <a:rPr lang="is-IS" sz="2000" smtClean="0"/>
              <a:t>COM.</a:t>
            </a:r>
            <a:endParaRPr lang="is-IS" sz="2000"/>
          </a:p>
          <a:p>
            <a:r>
              <a:rPr lang="is-IS" sz="2000"/>
              <a:t>8. gr.  Amendments to Directive </a:t>
            </a:r>
            <a:r>
              <a:rPr lang="is-IS" sz="2000" smtClean="0"/>
              <a:t>93/12/EEC: Felld </a:t>
            </a:r>
            <a:r>
              <a:rPr lang="is-IS" sz="2000"/>
              <a:t>burt.</a:t>
            </a:r>
          </a:p>
          <a:p>
            <a:r>
              <a:rPr lang="is-IS" sz="2000"/>
              <a:t>9. gr.  Committee </a:t>
            </a:r>
            <a:r>
              <a:rPr lang="is-IS" sz="2000" smtClean="0"/>
              <a:t>procedure: Nefnd til aðstoðar Framkvæmdstj.</a:t>
            </a:r>
            <a:endParaRPr lang="is-IS" sz="2000"/>
          </a:p>
          <a:p>
            <a:r>
              <a:rPr lang="is-IS" sz="2000" smtClean="0"/>
              <a:t>Ný </a:t>
            </a:r>
            <a:r>
              <a:rPr lang="is-IS" sz="2000"/>
              <a:t>grein 9a): Exercise of the </a:t>
            </a:r>
            <a:r>
              <a:rPr lang="is-IS" sz="2000" smtClean="0"/>
              <a:t>delegation: Fjallað </a:t>
            </a:r>
            <a:r>
              <a:rPr lang="is-IS" sz="2000"/>
              <a:t>um hlutverk COM við að aðlaga, skilgreina betur kröfur um sýnatöku og </a:t>
            </a:r>
            <a:r>
              <a:rPr lang="is-IS" sz="2000" smtClean="0"/>
              <a:t>greiningaraðferðir.</a:t>
            </a:r>
          </a:p>
          <a:p>
            <a:r>
              <a:rPr lang="is-IS" sz="2000" smtClean="0"/>
              <a:t>11</a:t>
            </a:r>
            <a:r>
              <a:rPr lang="is-IS" sz="2000"/>
              <a:t>. gr.  Viðurlög (</a:t>
            </a:r>
            <a:r>
              <a:rPr lang="is-IS" sz="2000" smtClean="0"/>
              <a:t>Penalties): Bætt við </a:t>
            </a:r>
            <a:r>
              <a:rPr lang="is-IS" sz="2000"/>
              <a:t>að það megi bæta sektum inn í viðurlögin og að sektirnar hækki við endurtekin brot. </a:t>
            </a:r>
          </a:p>
          <a:p>
            <a:endParaRPr lang="is-IS" sz="2000"/>
          </a:p>
        </p:txBody>
      </p:sp>
    </p:spTree>
    <p:extLst>
      <p:ext uri="{BB962C8B-B14F-4D97-AF65-F5344CB8AC3E}">
        <p14:creationId xmlns:p14="http://schemas.microsoft.com/office/powerpoint/2010/main" val="385074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57232"/>
            <a:ext cx="6406480" cy="895368"/>
          </a:xfrm>
        </p:spPr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Helstu atriði</a:t>
            </a:r>
            <a:endParaRPr lang="is-I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0"/>
            <a:ext cx="8136904" cy="424847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is-IS" dirty="0" smtClean="0"/>
              <a:t>Tilskipun 2012/33/EU setur „þak“ á brennisteinsinnihald í </a:t>
            </a:r>
            <a:r>
              <a:rPr lang="is-IS" b="1" dirty="0" smtClean="0"/>
              <a:t>skipaolíu</a:t>
            </a:r>
            <a:r>
              <a:rPr lang="is-IS" dirty="0" smtClean="0"/>
              <a:t>, </a:t>
            </a:r>
            <a:r>
              <a:rPr lang="is-IS" b="1" dirty="0" smtClean="0">
                <a:solidFill>
                  <a:srgbClr val="C00000"/>
                </a:solidFill>
              </a:rPr>
              <a:t>(</a:t>
            </a:r>
            <a:r>
              <a:rPr lang="is-IS" b="1" dirty="0">
                <a:solidFill>
                  <a:srgbClr val="C00000"/>
                </a:solidFill>
              </a:rPr>
              <a:t>gr. 4a</a:t>
            </a:r>
            <a:r>
              <a:rPr lang="is-IS" b="1" dirty="0" smtClean="0">
                <a:solidFill>
                  <a:srgbClr val="C00000"/>
                </a:solidFill>
              </a:rPr>
              <a:t>)</a:t>
            </a:r>
            <a:endParaRPr lang="is-IS" dirty="0" smtClean="0"/>
          </a:p>
          <a:p>
            <a:pPr lvl="1"/>
            <a:r>
              <a:rPr lang="is-IS" b="1" dirty="0" smtClean="0"/>
              <a:t>Hámarksstyrkur: </a:t>
            </a:r>
          </a:p>
          <a:p>
            <a:pPr lvl="2"/>
            <a:r>
              <a:rPr lang="is-IS" b="1" dirty="0" smtClean="0"/>
              <a:t>Frá 18. júní 2018: </a:t>
            </a:r>
            <a:r>
              <a:rPr lang="is-IS" b="1" dirty="0" smtClean="0">
                <a:solidFill>
                  <a:srgbClr val="C00000"/>
                </a:solidFill>
              </a:rPr>
              <a:t>Hámark 3,5% </a:t>
            </a:r>
          </a:p>
          <a:p>
            <a:pPr lvl="2"/>
            <a:r>
              <a:rPr lang="is-IS" b="1" dirty="0" smtClean="0"/>
              <a:t>Frá 1</a:t>
            </a:r>
            <a:r>
              <a:rPr lang="is-IS" b="1" dirty="0"/>
              <a:t>. jan. </a:t>
            </a:r>
            <a:r>
              <a:rPr lang="is-IS" b="1"/>
              <a:t>2020: </a:t>
            </a:r>
            <a:r>
              <a:rPr lang="is-IS" b="1" smtClean="0">
                <a:solidFill>
                  <a:srgbClr val="C00000"/>
                </a:solidFill>
              </a:rPr>
              <a:t>Hámark 0,5%</a:t>
            </a:r>
            <a:endParaRPr lang="is-IS" b="1">
              <a:solidFill>
                <a:srgbClr val="C00000"/>
              </a:solidFill>
            </a:endParaRPr>
          </a:p>
          <a:p>
            <a:pPr lvl="1"/>
            <a:r>
              <a:rPr lang="is-IS" b="1"/>
              <a:t>Hámarksstyrkur </a:t>
            </a:r>
            <a:r>
              <a:rPr lang="is-IS" b="1" smtClean="0"/>
              <a:t>innan SECA: </a:t>
            </a:r>
            <a:endParaRPr lang="is-IS" b="1" dirty="0" smtClean="0"/>
          </a:p>
          <a:p>
            <a:pPr lvl="2"/>
            <a:r>
              <a:rPr lang="is-IS" b="1" smtClean="0"/>
              <a:t>Til 31. des. 2014: </a:t>
            </a:r>
            <a:r>
              <a:rPr lang="is-IS" b="1">
                <a:solidFill>
                  <a:srgbClr val="C00000"/>
                </a:solidFill>
              </a:rPr>
              <a:t>Hámark 1 </a:t>
            </a:r>
            <a:r>
              <a:rPr lang="is-IS" b="1" dirty="0" smtClean="0">
                <a:solidFill>
                  <a:srgbClr val="C00000"/>
                </a:solidFill>
              </a:rPr>
              <a:t>%</a:t>
            </a:r>
          </a:p>
          <a:p>
            <a:pPr lvl="2"/>
            <a:r>
              <a:rPr lang="is-IS" b="1" smtClean="0"/>
              <a:t>Frá </a:t>
            </a:r>
            <a:r>
              <a:rPr lang="is-IS" b="1" dirty="0" smtClean="0"/>
              <a:t>1. jan</a:t>
            </a:r>
            <a:r>
              <a:rPr lang="is-IS" b="1" smtClean="0"/>
              <a:t>. 2015: </a:t>
            </a:r>
            <a:r>
              <a:rPr lang="is-IS" b="1">
                <a:solidFill>
                  <a:srgbClr val="C00000"/>
                </a:solidFill>
              </a:rPr>
              <a:t>Hámark 0,1</a:t>
            </a:r>
            <a:r>
              <a:rPr lang="is-IS" b="1" smtClean="0">
                <a:solidFill>
                  <a:srgbClr val="C00000"/>
                </a:solidFill>
              </a:rPr>
              <a:t>%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4920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3" y="857232"/>
            <a:ext cx="8208623" cy="895368"/>
          </a:xfrm>
        </p:spPr>
        <p:txBody>
          <a:bodyPr/>
          <a:lstStyle/>
          <a:p>
            <a:r>
              <a:rPr lang="is-IS" sz="4000" smtClean="0">
                <a:solidFill>
                  <a:srgbClr val="1D5C9F"/>
                </a:solidFill>
              </a:rPr>
              <a:t>Núgildandi reglugerð nr. 560/2007</a:t>
            </a:r>
            <a:endParaRPr lang="is-IS" sz="400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920880" cy="4608512"/>
          </a:xfrm>
        </p:spPr>
        <p:txBody>
          <a:bodyPr/>
          <a:lstStyle/>
          <a:p>
            <a:pPr marL="0" indent="0">
              <a:buNone/>
            </a:pPr>
            <a:r>
              <a:rPr lang="is-IS" dirty="0" smtClean="0"/>
              <a:t>Kröfur um brennisteinsinnihald í skipaolíu</a:t>
            </a:r>
          </a:p>
          <a:p>
            <a:pPr lvl="1"/>
            <a:r>
              <a:rPr lang="is-IS" dirty="0" smtClean="0"/>
              <a:t>Svartolía og skipadísilolía (III. viðauki)</a:t>
            </a:r>
          </a:p>
          <a:p>
            <a:pPr lvl="2"/>
            <a:r>
              <a:rPr lang="is-IS" dirty="0" smtClean="0"/>
              <a:t>2%</a:t>
            </a:r>
          </a:p>
          <a:p>
            <a:pPr lvl="2"/>
            <a:r>
              <a:rPr lang="is-IS" dirty="0" smtClean="0"/>
              <a:t>1%, sérstaklega vegna loftgæða</a:t>
            </a:r>
          </a:p>
          <a:p>
            <a:pPr lvl="1"/>
            <a:r>
              <a:rPr lang="is-IS" dirty="0"/>
              <a:t>Skipagasolía (III. viðauki) </a:t>
            </a:r>
            <a:r>
              <a:rPr lang="is-IS" dirty="0" smtClean="0"/>
              <a:t> </a:t>
            </a:r>
          </a:p>
          <a:p>
            <a:pPr lvl="2"/>
            <a:r>
              <a:rPr lang="is-IS" dirty="0" smtClean="0"/>
              <a:t>0,2%</a:t>
            </a:r>
          </a:p>
          <a:p>
            <a:pPr lvl="1"/>
            <a:r>
              <a:rPr lang="is-IS" dirty="0" smtClean="0"/>
              <a:t>Önnur </a:t>
            </a:r>
            <a:r>
              <a:rPr lang="is-IS" dirty="0"/>
              <a:t>gasolía (</a:t>
            </a:r>
            <a:r>
              <a:rPr lang="is-IS" dirty="0" smtClean="0"/>
              <a:t>IV. </a:t>
            </a:r>
            <a:r>
              <a:rPr lang="is-IS" dirty="0"/>
              <a:t>viðauki)</a:t>
            </a:r>
            <a:endParaRPr lang="is-IS" dirty="0" smtClean="0"/>
          </a:p>
          <a:p>
            <a:pPr lvl="2"/>
            <a:r>
              <a:rPr lang="is-IS" dirty="0" smtClean="0"/>
              <a:t>0,2%</a:t>
            </a:r>
          </a:p>
          <a:p>
            <a:pPr lvl="2"/>
            <a:r>
              <a:rPr lang="is-IS" dirty="0" smtClean="0"/>
              <a:t>0,1%, sérstaklega vegna loftgæða</a:t>
            </a:r>
          </a:p>
          <a:p>
            <a:pPr lvl="1"/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343160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06680" cy="895368"/>
          </a:xfrm>
        </p:spPr>
        <p:txBody>
          <a:bodyPr/>
          <a:lstStyle/>
          <a:p>
            <a:r>
              <a:rPr lang="is-IS" dirty="0" err="1" smtClean="0">
                <a:solidFill>
                  <a:srgbClr val="1D5C9F"/>
                </a:solidFill>
              </a:rPr>
              <a:t>Ný</a:t>
            </a:r>
            <a:r>
              <a:rPr lang="is-IS" dirty="0" smtClean="0">
                <a:solidFill>
                  <a:srgbClr val="1D5C9F"/>
                </a:solidFill>
              </a:rPr>
              <a:t> hámarksgildi brennisteins</a:t>
            </a:r>
            <a:endParaRPr lang="is-I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132856"/>
            <a:ext cx="6408712" cy="3312368"/>
          </a:xfrm>
        </p:spPr>
        <p:txBody>
          <a:bodyPr/>
          <a:lstStyle/>
          <a:p>
            <a:r>
              <a:rPr lang="is-IS" dirty="0" smtClean="0"/>
              <a:t>Svartolía: 1% </a:t>
            </a:r>
          </a:p>
          <a:p>
            <a:r>
              <a:rPr lang="is-IS" dirty="0"/>
              <a:t>Skipadísilolía: 1,5% </a:t>
            </a:r>
          </a:p>
          <a:p>
            <a:r>
              <a:rPr lang="is-IS" dirty="0" smtClean="0"/>
              <a:t>Skipagasolía: 0,1% </a:t>
            </a:r>
          </a:p>
          <a:p>
            <a:r>
              <a:rPr lang="is-IS" dirty="0" smtClean="0"/>
              <a:t>Önnur gasolía: 0,1%</a:t>
            </a:r>
          </a:p>
          <a:p>
            <a:r>
              <a:rPr lang="is-IS" dirty="0" smtClean="0"/>
              <a:t>Á SECA svæðum: 1%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02408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81316"/>
            <a:ext cx="7772400" cy="895368"/>
          </a:xfrm>
        </p:spPr>
        <p:txBody>
          <a:bodyPr/>
          <a:lstStyle/>
          <a:p>
            <a:r>
              <a:rPr lang="is-IS" sz="3200" dirty="0" smtClean="0">
                <a:solidFill>
                  <a:srgbClr val="0083CA"/>
                </a:solidFill>
                <a:latin typeface="Kozuka Gothic Pro H" pitchFamily="34" charset="-128"/>
                <a:ea typeface="Kozuka Gothic Pro H" pitchFamily="34" charset="-128"/>
              </a:rPr>
              <a:t>NJÓTUM UMHVERFISINS OG STÖNDUM VÖRÐ UM ÞAÐ SAMAN</a:t>
            </a:r>
            <a:endParaRPr lang="en-US" sz="3200" dirty="0">
              <a:solidFill>
                <a:srgbClr val="0083CA"/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Tilskipun 2012/33/EU </a:t>
            </a:r>
            <a:endParaRPr lang="is-I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56112"/>
          </a:xfrm>
        </p:spPr>
        <p:txBody>
          <a:bodyPr/>
          <a:lstStyle/>
          <a:p>
            <a:r>
              <a:rPr lang="is-IS" sz="2800" dirty="0" smtClean="0"/>
              <a:t>Breytingar á flestum greinum</a:t>
            </a:r>
          </a:p>
          <a:p>
            <a:pPr lvl="1"/>
            <a:r>
              <a:rPr lang="is-IS" dirty="0" smtClean="0"/>
              <a:t>Uppfærslur á ártölum, stöðlum, </a:t>
            </a:r>
            <a:r>
              <a:rPr lang="is-IS" dirty="0" err="1" smtClean="0"/>
              <a:t>ný</a:t>
            </a:r>
            <a:r>
              <a:rPr lang="is-IS" dirty="0" smtClean="0"/>
              <a:t> ákvæði.</a:t>
            </a:r>
          </a:p>
          <a:p>
            <a:r>
              <a:rPr lang="is-IS" sz="2800" dirty="0" smtClean="0"/>
              <a:t>Nýjar greinar um hámarks </a:t>
            </a:r>
            <a:r>
              <a:rPr lang="is-IS" sz="2800" dirty="0" err="1" smtClean="0"/>
              <a:t>S-innihald</a:t>
            </a:r>
            <a:r>
              <a:rPr lang="is-IS" sz="2800" dirty="0" smtClean="0"/>
              <a:t> í skipaolíu almennt</a:t>
            </a:r>
          </a:p>
          <a:p>
            <a:r>
              <a:rPr lang="is-IS" sz="2800" dirty="0" smtClean="0"/>
              <a:t>Ítarlegri texti um „viðurkennd hreinsikerfi á </a:t>
            </a:r>
            <a:r>
              <a:rPr lang="is-IS" sz="2800" dirty="0" err="1" smtClean="0"/>
              <a:t>útblástur</a:t>
            </a:r>
            <a:r>
              <a:rPr lang="is-IS" sz="2800" dirty="0" smtClean="0"/>
              <a:t>“ (e. </a:t>
            </a:r>
            <a:r>
              <a:rPr lang="is-IS" sz="2800" dirty="0" err="1" smtClean="0"/>
              <a:t>Emission</a:t>
            </a:r>
            <a:r>
              <a:rPr lang="is-IS" sz="2800" dirty="0" smtClean="0"/>
              <a:t> </a:t>
            </a:r>
            <a:r>
              <a:rPr lang="is-IS" sz="2800" dirty="0" err="1" smtClean="0"/>
              <a:t>abatement</a:t>
            </a:r>
            <a:r>
              <a:rPr lang="is-IS" sz="2800" dirty="0" smtClean="0"/>
              <a:t> </a:t>
            </a:r>
            <a:r>
              <a:rPr lang="is-IS" sz="2800" dirty="0" err="1" smtClean="0"/>
              <a:t>methods</a:t>
            </a:r>
            <a:r>
              <a:rPr lang="is-IS" sz="2800" dirty="0" smtClean="0"/>
              <a:t>).</a:t>
            </a:r>
          </a:p>
          <a:p>
            <a:r>
              <a:rPr lang="is-IS" sz="2800" dirty="0" smtClean="0"/>
              <a:t>Aðildarríki eiga að innleiða þau ákvæði sem nauðsynleg eru til að uppfylla tilskipunina fyrir 18. júní 2014</a:t>
            </a:r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27794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1. og 2. grein</a:t>
            </a:r>
            <a:endParaRPr lang="is-I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1. </a:t>
            </a:r>
            <a:r>
              <a:rPr lang="is-IS" smtClean="0"/>
              <a:t>gr. Purpose and scope</a:t>
            </a:r>
          </a:p>
          <a:p>
            <a:pPr lvl="1"/>
            <a:r>
              <a:rPr lang="is-IS" smtClean="0"/>
              <a:t>Breyting á tilvísunum í h-lið sem segir að undanþegin séu skip sem hafa sett upp viðurkennt hreinsikerfi á útblástur.</a:t>
            </a:r>
          </a:p>
          <a:p>
            <a:r>
              <a:rPr lang="is-IS" smtClean="0"/>
              <a:t>2. gr. Skilgreiningar</a:t>
            </a:r>
          </a:p>
          <a:p>
            <a:pPr lvl="1"/>
            <a:r>
              <a:rPr lang="is-IS" smtClean="0"/>
              <a:t>Verið að uppfærða staðla og CN kóða</a:t>
            </a:r>
          </a:p>
          <a:p>
            <a:pPr lvl="1"/>
            <a:r>
              <a:rPr lang="is-IS" smtClean="0"/>
              <a:t>Breyting á skilgreiningu á Emission abatement </a:t>
            </a:r>
            <a:r>
              <a:rPr lang="is-IS" u="sng" smtClean="0"/>
              <a:t>method</a:t>
            </a:r>
            <a:r>
              <a:rPr lang="is-IS" smtClean="0"/>
              <a:t> (var </a:t>
            </a:r>
            <a:r>
              <a:rPr lang="is-IS" u="sng" smtClean="0"/>
              <a:t>technology</a:t>
            </a:r>
            <a:r>
              <a:rPr lang="is-IS" smtClean="0"/>
              <a:t>)</a:t>
            </a:r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792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57232"/>
            <a:ext cx="8568952" cy="895368"/>
          </a:xfrm>
        </p:spPr>
        <p:txBody>
          <a:bodyPr/>
          <a:lstStyle/>
          <a:p>
            <a:r>
              <a:rPr lang="is-IS" sz="4000" dirty="0" smtClean="0">
                <a:solidFill>
                  <a:srgbClr val="1D5C9F"/>
                </a:solidFill>
              </a:rPr>
              <a:t>3. </a:t>
            </a:r>
            <a:r>
              <a:rPr lang="is-IS" sz="4000" smtClean="0">
                <a:solidFill>
                  <a:srgbClr val="1D5C9F"/>
                </a:solidFill>
              </a:rPr>
              <a:t>gr. Hámarks S-styrkur í svartolíu</a:t>
            </a:r>
            <a:endParaRPr lang="is-IS" sz="400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Ártalið 2003 </a:t>
            </a:r>
            <a:r>
              <a:rPr lang="is-IS" smtClean="0"/>
              <a:t>tekið út og eftir </a:t>
            </a:r>
            <a:r>
              <a:rPr lang="is-IS" dirty="0" smtClean="0"/>
              <a:t>stendur </a:t>
            </a:r>
            <a:r>
              <a:rPr lang="is-IS" smtClean="0"/>
              <a:t>ekkert ártal, enginn tímarammi.</a:t>
            </a:r>
          </a:p>
          <a:p>
            <a:r>
              <a:rPr lang="is-IS" smtClean="0"/>
              <a:t>Aðildarríki eiga sem fyrr að tryggja að  ekki sé notuð svartolía sem inniheldur meira en 1% S á þeirra </a:t>
            </a:r>
            <a:r>
              <a:rPr lang="is-IS" u="sng" smtClean="0"/>
              <a:t>yfirráðasvæði</a:t>
            </a:r>
            <a:r>
              <a:rPr lang="is-IS" smtClean="0"/>
              <a:t>. </a:t>
            </a:r>
          </a:p>
          <a:p>
            <a:r>
              <a:rPr lang="is-IS" smtClean="0"/>
              <a:t>Er 2% í íslensku reglugerð, nema 1% vegna loftgæða</a:t>
            </a:r>
          </a:p>
        </p:txBody>
      </p:sp>
    </p:spTree>
    <p:extLst>
      <p:ext uri="{BB962C8B-B14F-4D97-AF65-F5344CB8AC3E}">
        <p14:creationId xmlns:p14="http://schemas.microsoft.com/office/powerpoint/2010/main" val="229011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z="2800" dirty="0" smtClean="0"/>
              <a:t>Undanþága </a:t>
            </a:r>
            <a:r>
              <a:rPr lang="is-IS" sz="2800" smtClean="0"/>
              <a:t>fyrir brennslustöðvar</a:t>
            </a:r>
            <a:endParaRPr lang="is-IS" sz="2800" dirty="0" smtClean="0"/>
          </a:p>
          <a:p>
            <a:pPr lvl="1"/>
            <a:r>
              <a:rPr lang="is-IS" sz="2200" dirty="0"/>
              <a:t>Undanþága til 31. des. </a:t>
            </a:r>
            <a:r>
              <a:rPr lang="is-IS" sz="2200"/>
              <a:t>2015 undir ströngum skilyrðum fyrir svartolíu sem er notuð í brennslustöðvum </a:t>
            </a:r>
            <a:r>
              <a:rPr lang="is-IS" sz="2200" smtClean="0"/>
              <a:t>sem </a:t>
            </a:r>
            <a:r>
              <a:rPr lang="is-IS" sz="2200"/>
              <a:t>falla undir tilskipun 2001/80/EB (The large combustion plant directive).</a:t>
            </a:r>
          </a:p>
          <a:p>
            <a:pPr lvl="1"/>
            <a:r>
              <a:rPr lang="is-IS" sz="2200"/>
              <a:t>Undanþága frá 1. janúar 2016, undir ströngum skilyrðum, fyrir svartolíu sem er notuð í brennslustöðvum </a:t>
            </a:r>
            <a:r>
              <a:rPr lang="is-IS" sz="2200" smtClean="0"/>
              <a:t>sem </a:t>
            </a:r>
            <a:r>
              <a:rPr lang="is-IS" sz="2200"/>
              <a:t>falla undir kafla III í tilskipun 2010/75/EB (The industrial emission directive).</a:t>
            </a:r>
          </a:p>
          <a:p>
            <a:pPr lvl="1"/>
            <a:r>
              <a:rPr lang="is-IS" sz="2200"/>
              <a:t>3. liður tekinn út en það er ákvæði um endurskoðun á þessum ákvæðum</a:t>
            </a:r>
            <a:r>
              <a:rPr lang="is-IS" sz="2200" smtClean="0"/>
              <a:t>.</a:t>
            </a:r>
            <a:endParaRPr lang="is-IS" sz="22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17892"/>
            <a:ext cx="857250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6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34672" cy="1157369"/>
          </a:xfrm>
        </p:spPr>
        <p:txBody>
          <a:bodyPr/>
          <a:lstStyle/>
          <a:p>
            <a:r>
              <a:rPr lang="is-IS" sz="4000" b="1" dirty="0" err="1" smtClean="0">
                <a:solidFill>
                  <a:srgbClr val="1D5C9F"/>
                </a:solidFill>
              </a:rPr>
              <a:t>Ný</a:t>
            </a:r>
            <a:r>
              <a:rPr lang="is-IS" sz="4000" b="1" dirty="0" smtClean="0">
                <a:solidFill>
                  <a:srgbClr val="1D5C9F"/>
                </a:solidFill>
              </a:rPr>
              <a:t> grein </a:t>
            </a:r>
            <a:br>
              <a:rPr lang="is-IS" sz="4000" b="1" dirty="0" smtClean="0">
                <a:solidFill>
                  <a:srgbClr val="1D5C9F"/>
                </a:solidFill>
              </a:rPr>
            </a:br>
            <a:r>
              <a:rPr lang="is-IS" sz="4000" dirty="0" smtClean="0">
                <a:solidFill>
                  <a:srgbClr val="1D5C9F"/>
                </a:solidFill>
              </a:rPr>
              <a:t>3a. Hámarks </a:t>
            </a:r>
            <a:r>
              <a:rPr lang="is-IS" sz="4000" dirty="0" err="1" smtClean="0">
                <a:solidFill>
                  <a:srgbClr val="1D5C9F"/>
                </a:solidFill>
              </a:rPr>
              <a:t>S-innihald</a:t>
            </a:r>
            <a:r>
              <a:rPr lang="is-IS" sz="4000" dirty="0" smtClean="0">
                <a:solidFill>
                  <a:srgbClr val="1D5C9F"/>
                </a:solidFill>
              </a:rPr>
              <a:t> í skipaolíu</a:t>
            </a:r>
            <a:endParaRPr lang="is-IS" sz="4000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32856"/>
            <a:ext cx="7772400" cy="3816424"/>
          </a:xfrm>
        </p:spPr>
        <p:txBody>
          <a:bodyPr/>
          <a:lstStyle/>
          <a:p>
            <a:r>
              <a:rPr lang="is-IS" sz="2800" dirty="0" smtClean="0"/>
              <a:t>Aðildarríki eiga </a:t>
            </a:r>
            <a:r>
              <a:rPr lang="is-IS" sz="2800" dirty="0"/>
              <a:t>að tryggja að ekki </a:t>
            </a:r>
            <a:r>
              <a:rPr lang="is-IS" sz="2800" dirty="0" err="1"/>
              <a:t>sé</a:t>
            </a:r>
            <a:r>
              <a:rPr lang="is-IS" sz="2800" dirty="0"/>
              <a:t> </a:t>
            </a:r>
            <a:r>
              <a:rPr lang="is-IS" sz="2800" dirty="0" smtClean="0"/>
              <a:t>notuð skipaolía </a:t>
            </a:r>
            <a:r>
              <a:rPr lang="is-IS" sz="2800" dirty="0"/>
              <a:t>innan þeirra </a:t>
            </a:r>
            <a:r>
              <a:rPr lang="is-IS" sz="2800" u="sng" dirty="0" smtClean="0"/>
              <a:t>yfirráðasvæða</a:t>
            </a:r>
            <a:r>
              <a:rPr lang="is-IS" sz="2800" dirty="0" smtClean="0"/>
              <a:t> </a:t>
            </a:r>
            <a:r>
              <a:rPr lang="is-IS" sz="2800" dirty="0"/>
              <a:t>(</a:t>
            </a:r>
            <a:r>
              <a:rPr lang="is-IS" sz="2800" dirty="0" err="1"/>
              <a:t>territory</a:t>
            </a:r>
            <a:r>
              <a:rPr lang="is-IS" sz="2800" dirty="0"/>
              <a:t>) sem inniheldur meira en 3,5% brennistein, nema í </a:t>
            </a:r>
            <a:r>
              <a:rPr lang="is-IS" sz="2800" dirty="0" smtClean="0"/>
              <a:t>olíu sem </a:t>
            </a:r>
            <a:r>
              <a:rPr lang="is-IS" sz="2800" dirty="0"/>
              <a:t>notuð eru á skipum sem nota hreinsikerfi á </a:t>
            </a:r>
            <a:r>
              <a:rPr lang="is-IS" sz="2800" dirty="0" err="1" smtClean="0"/>
              <a:t>útblástur</a:t>
            </a:r>
            <a:r>
              <a:rPr lang="is-IS" sz="2800" dirty="0"/>
              <a:t>.</a:t>
            </a:r>
            <a:endParaRPr lang="is-IS" sz="2800" dirty="0" smtClean="0"/>
          </a:p>
          <a:p>
            <a:r>
              <a:rPr lang="is-IS" sz="2800" b="1" dirty="0" smtClean="0"/>
              <a:t>Í íslensku reglugerð er eingöngu almennt ákvæði um styrk S í skipaolíu á SECA svæðum, ekkert í viðaukum.</a:t>
            </a:r>
            <a:endParaRPr lang="is-IS" sz="2800" b="1" dirty="0"/>
          </a:p>
        </p:txBody>
      </p:sp>
    </p:spTree>
    <p:extLst>
      <p:ext uri="{BB962C8B-B14F-4D97-AF65-F5344CB8AC3E}">
        <p14:creationId xmlns:p14="http://schemas.microsoft.com/office/powerpoint/2010/main" val="167040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568952" cy="895368"/>
          </a:xfrm>
        </p:spPr>
        <p:txBody>
          <a:bodyPr/>
          <a:lstStyle/>
          <a:p>
            <a:r>
              <a:rPr lang="is-IS" sz="4000" dirty="0" smtClean="0">
                <a:solidFill>
                  <a:srgbClr val="1D5C9F"/>
                </a:solidFill>
              </a:rPr>
              <a:t>4</a:t>
            </a:r>
            <a:r>
              <a:rPr lang="is-IS" sz="4000" smtClean="0">
                <a:solidFill>
                  <a:srgbClr val="1D5C9F"/>
                </a:solidFill>
              </a:rPr>
              <a:t>. </a:t>
            </a:r>
            <a:r>
              <a:rPr lang="is-IS" sz="4000" dirty="0">
                <a:solidFill>
                  <a:srgbClr val="1D5C9F"/>
                </a:solidFill>
              </a:rPr>
              <a:t>gr. </a:t>
            </a:r>
            <a:r>
              <a:rPr lang="is-IS" sz="4000">
                <a:solidFill>
                  <a:srgbClr val="1D5C9F"/>
                </a:solidFill>
              </a:rPr>
              <a:t>Hámarks S-styrkur í </a:t>
            </a:r>
            <a:r>
              <a:rPr lang="is-IS" sz="4000" smtClean="0">
                <a:solidFill>
                  <a:srgbClr val="1D5C9F"/>
                </a:solidFill>
              </a:rPr>
              <a:t>gasolíu</a:t>
            </a:r>
            <a:endParaRPr lang="is-I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80920" cy="4608512"/>
          </a:xfrm>
        </p:spPr>
        <p:txBody>
          <a:bodyPr/>
          <a:lstStyle/>
          <a:p>
            <a:r>
              <a:rPr lang="is-IS" sz="2800" dirty="0" smtClean="0"/>
              <a:t>Aðildarríki </a:t>
            </a:r>
            <a:r>
              <a:rPr lang="is-IS" sz="2800" dirty="0"/>
              <a:t>eiga að tryggja að ekki </a:t>
            </a:r>
            <a:r>
              <a:rPr lang="is-IS" sz="2800" dirty="0" err="1"/>
              <a:t>sé</a:t>
            </a:r>
            <a:r>
              <a:rPr lang="is-IS" sz="2800" dirty="0"/>
              <a:t> notuð gasolía innan þeirra yfirráðasvæða sem inniheldur meira en </a:t>
            </a:r>
            <a:r>
              <a:rPr lang="is-IS" sz="2800" dirty="0" smtClean="0"/>
              <a:t>0,1% </a:t>
            </a:r>
            <a:r>
              <a:rPr lang="is-IS" sz="2800" dirty="0"/>
              <a:t>brennistein. </a:t>
            </a:r>
            <a:endParaRPr lang="is-IS" sz="2800" dirty="0" smtClean="0"/>
          </a:p>
          <a:p>
            <a:pPr lvl="1"/>
            <a:r>
              <a:rPr lang="is-IS" sz="2400" dirty="0" smtClean="0"/>
              <a:t>Hér </a:t>
            </a:r>
            <a:r>
              <a:rPr lang="is-IS" sz="2400" dirty="0"/>
              <a:t>er 0,2% markið tekið </a:t>
            </a:r>
            <a:r>
              <a:rPr lang="is-IS" sz="2400" dirty="0" err="1"/>
              <a:t>út</a:t>
            </a:r>
            <a:r>
              <a:rPr lang="is-IS" sz="2400" dirty="0"/>
              <a:t> sem gilti frá árinu 2000 og inn kemur 0,1% fyrir alla gasolíu. </a:t>
            </a:r>
            <a:endParaRPr lang="is-IS" sz="2400" dirty="0" smtClean="0"/>
          </a:p>
          <a:p>
            <a:r>
              <a:rPr lang="is-IS" sz="2800" dirty="0" smtClean="0"/>
              <a:t>Íslenska reglugerðin leyfði </a:t>
            </a:r>
            <a:r>
              <a:rPr lang="is-IS" sz="2800" dirty="0"/>
              <a:t>0,2% þar til 1. jan. 2013 (4. bráðabirgðaákvæði) nema við aðstæður þar sem sérstaklega þarf að huga að </a:t>
            </a:r>
            <a:r>
              <a:rPr lang="is-IS" sz="2800" dirty="0" err="1" smtClean="0"/>
              <a:t>loftgæðum</a:t>
            </a:r>
            <a:r>
              <a:rPr lang="is-IS" sz="2800" dirty="0" smtClean="0"/>
              <a:t> (0,1%). </a:t>
            </a:r>
            <a:endParaRPr lang="is-IS" sz="2800" dirty="0"/>
          </a:p>
        </p:txBody>
      </p:sp>
    </p:spTree>
    <p:extLst>
      <p:ext uri="{BB962C8B-B14F-4D97-AF65-F5344CB8AC3E}">
        <p14:creationId xmlns:p14="http://schemas.microsoft.com/office/powerpoint/2010/main" val="394708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948" y="442562"/>
            <a:ext cx="8712968" cy="1042222"/>
          </a:xfrm>
        </p:spPr>
        <p:txBody>
          <a:bodyPr/>
          <a:lstStyle/>
          <a:p>
            <a:r>
              <a:rPr lang="is-IS" sz="3600" dirty="0" smtClean="0">
                <a:solidFill>
                  <a:srgbClr val="1D5C9F"/>
                </a:solidFill>
              </a:rPr>
              <a:t>Grein 4a. </a:t>
            </a:r>
            <a:br>
              <a:rPr lang="is-IS" sz="3600" dirty="0" smtClean="0">
                <a:solidFill>
                  <a:srgbClr val="1D5C9F"/>
                </a:solidFill>
              </a:rPr>
            </a:br>
            <a:r>
              <a:rPr lang="is-IS" sz="3600" dirty="0" err="1" smtClean="0">
                <a:solidFill>
                  <a:srgbClr val="1D5C9F"/>
                </a:solidFill>
              </a:rPr>
              <a:t>S-innihald</a:t>
            </a:r>
            <a:r>
              <a:rPr lang="is-IS" sz="3600" dirty="0" smtClean="0">
                <a:solidFill>
                  <a:srgbClr val="1D5C9F"/>
                </a:solidFill>
              </a:rPr>
              <a:t> í skipaolíu á SECA- svæðum</a:t>
            </a:r>
            <a:endParaRPr lang="is-IS" sz="3600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352928" cy="4392488"/>
          </a:xfrm>
        </p:spPr>
        <p:txBody>
          <a:bodyPr/>
          <a:lstStyle/>
          <a:p>
            <a:pPr lvl="0"/>
            <a:r>
              <a:rPr lang="is-IS" sz="2600" dirty="0" smtClean="0"/>
              <a:t>Aðildarríki </a:t>
            </a:r>
            <a:r>
              <a:rPr lang="is-IS" sz="2600" dirty="0"/>
              <a:t>eiga að tryggja að skipaolía sem </a:t>
            </a:r>
            <a:r>
              <a:rPr lang="is-IS" sz="2600" dirty="0" smtClean="0"/>
              <a:t>notuð </a:t>
            </a:r>
            <a:r>
              <a:rPr lang="is-IS" sz="2600" dirty="0"/>
              <a:t>er innan </a:t>
            </a:r>
            <a:r>
              <a:rPr lang="is-IS" sz="2600" b="1" dirty="0" err="1"/>
              <a:t>SOx</a:t>
            </a:r>
            <a:r>
              <a:rPr lang="is-IS" sz="2600" b="1" dirty="0"/>
              <a:t> </a:t>
            </a:r>
            <a:r>
              <a:rPr lang="is-IS" sz="2600" b="1" dirty="0" err="1"/>
              <a:t>Emission</a:t>
            </a:r>
            <a:r>
              <a:rPr lang="is-IS" sz="2600" b="1" dirty="0"/>
              <a:t> </a:t>
            </a:r>
            <a:r>
              <a:rPr lang="is-IS" sz="2600" b="1" dirty="0" err="1"/>
              <a:t>Control</a:t>
            </a:r>
            <a:r>
              <a:rPr lang="is-IS" sz="2600" b="1" dirty="0"/>
              <a:t> </a:t>
            </a:r>
            <a:r>
              <a:rPr lang="is-IS" sz="2600" b="1" dirty="0" err="1"/>
              <a:t>Areas</a:t>
            </a:r>
            <a:r>
              <a:rPr lang="is-IS" sz="2600" b="1" dirty="0"/>
              <a:t> </a:t>
            </a:r>
            <a:r>
              <a:rPr lang="is-IS" sz="2600" dirty="0"/>
              <a:t>hvort sem það er </a:t>
            </a:r>
            <a:r>
              <a:rPr lang="is-IS" sz="2600" u="sng" dirty="0"/>
              <a:t>landhelgi, efnahagslögsaga eða mengunarvarnarsvæði </a:t>
            </a:r>
            <a:r>
              <a:rPr lang="is-IS" sz="2600" dirty="0"/>
              <a:t>innihaldi ekki meira en</a:t>
            </a:r>
          </a:p>
          <a:p>
            <a:pPr lvl="1"/>
            <a:r>
              <a:rPr lang="is-IS" sz="2600" dirty="0"/>
              <a:t>1% brennistein þar til 31. des. </a:t>
            </a:r>
            <a:r>
              <a:rPr lang="is-IS" sz="2600" smtClean="0"/>
              <a:t>2014 </a:t>
            </a:r>
            <a:endParaRPr lang="is-IS" sz="2600" dirty="0"/>
          </a:p>
          <a:p>
            <a:pPr lvl="1"/>
            <a:r>
              <a:rPr lang="is-IS" sz="2600" dirty="0"/>
              <a:t>0,1% frá 1. jan. 2015. </a:t>
            </a:r>
          </a:p>
          <a:p>
            <a:r>
              <a:rPr lang="is-IS" sz="2600" dirty="0" smtClean="0"/>
              <a:t>Var áður 1,5%. Á </a:t>
            </a:r>
            <a:r>
              <a:rPr lang="is-IS" sz="2600" dirty="0"/>
              <a:t>við um öll skip, </a:t>
            </a:r>
            <a:br>
              <a:rPr lang="is-IS" sz="2600" dirty="0"/>
            </a:br>
            <a:r>
              <a:rPr lang="is-IS" sz="2600" dirty="0" smtClean="0"/>
              <a:t>undir </a:t>
            </a:r>
            <a:r>
              <a:rPr lang="is-IS" sz="2600" dirty="0"/>
              <a:t>öllum fánum og líka þau </a:t>
            </a:r>
            <a:r>
              <a:rPr lang="is-IS" sz="2600" dirty="0" smtClean="0"/>
              <a:t>sem </a:t>
            </a:r>
            <a:br>
              <a:rPr lang="is-IS" sz="2600" dirty="0" smtClean="0"/>
            </a:br>
            <a:r>
              <a:rPr lang="is-IS" sz="2600" dirty="0" err="1" smtClean="0"/>
              <a:t>hófu</a:t>
            </a:r>
            <a:r>
              <a:rPr lang="is-IS" sz="2600" dirty="0" smtClean="0"/>
              <a:t> </a:t>
            </a:r>
            <a:r>
              <a:rPr lang="is-IS" sz="2600" dirty="0"/>
              <a:t>siglingu sína utan Sambandsins. </a:t>
            </a:r>
            <a:endParaRPr lang="is-IS" sz="2600" dirty="0" smtClean="0"/>
          </a:p>
          <a:p>
            <a:r>
              <a:rPr lang="is-IS" sz="2600" b="1" dirty="0" smtClean="0"/>
              <a:t>Er 1,5 % í íslensku reglugerð </a:t>
            </a:r>
            <a:endParaRPr lang="is-IS" sz="2600" dirty="0"/>
          </a:p>
          <a:p>
            <a:endParaRPr lang="is-I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973835"/>
            <a:ext cx="2664296" cy="20326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90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9 30 EC_kynning261110">
  <a:themeElements>
    <a:clrScheme name="Umhverfisstofnun">
      <a:dk1>
        <a:sysClr val="windowText" lastClr="000000"/>
      </a:dk1>
      <a:lt1>
        <a:sysClr val="window" lastClr="FFFFFF"/>
      </a:lt1>
      <a:dk2>
        <a:srgbClr val="332200"/>
      </a:dk2>
      <a:lt2>
        <a:srgbClr val="F9FDC3"/>
      </a:lt2>
      <a:accent1>
        <a:srgbClr val="39B54A"/>
      </a:accent1>
      <a:accent2>
        <a:srgbClr val="0083CA"/>
      </a:accent2>
      <a:accent3>
        <a:srgbClr val="4F6228"/>
      </a:accent3>
      <a:accent4>
        <a:srgbClr val="5F497A"/>
      </a:accent4>
      <a:accent5>
        <a:srgbClr val="953734"/>
      </a:accent5>
      <a:accent6>
        <a:srgbClr val="E36C09"/>
      </a:accent6>
      <a:hlink>
        <a:srgbClr val="C96411"/>
      </a:hlink>
      <a:folHlink>
        <a:srgbClr val="7500C4"/>
      </a:folHlink>
    </a:clrScheme>
    <a:fontScheme name="Umhverfisstofnun">
      <a:majorFont>
        <a:latin typeface="Kozuka Gothic Pro B"/>
        <a:ea typeface=""/>
        <a:cs typeface=""/>
      </a:majorFont>
      <a:minorFont>
        <a:latin typeface="Kozuka Gothic Pro L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2009 30 EC_kynning261110</Template>
  <TotalTime>2887</TotalTime>
  <Words>1426</Words>
  <Application>Microsoft Office PowerPoint</Application>
  <PresentationFormat>On-screen Show (4:3)</PresentationFormat>
  <Paragraphs>133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2009 30 EC_kynning261110</vt:lpstr>
      <vt:lpstr>Brennisteinn í skipaolíu Kynningarfundur um tilskipun 2012/33/EU</vt:lpstr>
      <vt:lpstr>Núgildandi reglugerð nr. 560/2007</vt:lpstr>
      <vt:lpstr>Tilskipun 2012/33/EU </vt:lpstr>
      <vt:lpstr>1. og 2. grein</vt:lpstr>
      <vt:lpstr>3. gr. Hámarks S-styrkur í svartolíu</vt:lpstr>
      <vt:lpstr>PowerPoint Presentation</vt:lpstr>
      <vt:lpstr>Ný grein  3a. Hámarks S-innihald í skipaolíu</vt:lpstr>
      <vt:lpstr>4. gr. Hámarks S-styrkur í gasolíu</vt:lpstr>
      <vt:lpstr>Grein 4a.  S-innihald í skipaolíu á SECA- svæðum</vt:lpstr>
      <vt:lpstr>Grein 4a: S-innihald í skipaolíu</vt:lpstr>
      <vt:lpstr>Önnur ákvæði úr 4a. gr.</vt:lpstr>
      <vt:lpstr>Önnur ákvæði úr 4a. gr.</vt:lpstr>
      <vt:lpstr>Önnur ákvæði úr 4a. gr.</vt:lpstr>
      <vt:lpstr>Önnur ákvæði úr 4a. gr.</vt:lpstr>
      <vt:lpstr>Grein 4b: Skip í höfnum</vt:lpstr>
      <vt:lpstr>Gr. 4c: Viðurkennt hreinsikerfi á útblástur</vt:lpstr>
      <vt:lpstr>Grein 4d. Viðurkenning á hreinsibúnaði</vt:lpstr>
      <vt:lpstr>Aðrar greinar</vt:lpstr>
      <vt:lpstr>Helstu atriði</vt:lpstr>
      <vt:lpstr>Ný hámarksgildi brennisteins</vt:lpstr>
      <vt:lpstr>NJÓTUM UMHVERFISINS OG STÖNDUM VÖRÐ UM ÞAÐ SAMAN</vt:lpstr>
    </vt:vector>
  </TitlesOfParts>
  <Company>Umhverfisstofnun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Kynningarfundur um tilskipun 2009/30/EC</dc:title>
  <dc:creator>bergthoras</dc:creator>
  <cp:lastModifiedBy>bergthoras</cp:lastModifiedBy>
  <cp:revision>152</cp:revision>
  <cp:lastPrinted>2013-04-16T16:34:53Z</cp:lastPrinted>
  <dcterms:created xsi:type="dcterms:W3CDTF">2010-11-16T14:04:29Z</dcterms:created>
  <dcterms:modified xsi:type="dcterms:W3CDTF">2013-08-16T13:51:20Z</dcterms:modified>
</cp:coreProperties>
</file>