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6" r:id="rId3"/>
    <p:sldId id="278" r:id="rId4"/>
    <p:sldId id="279" r:id="rId5"/>
    <p:sldId id="277" r:id="rId6"/>
    <p:sldId id="280" r:id="rId7"/>
    <p:sldId id="281" r:id="rId8"/>
    <p:sldId id="282" r:id="rId9"/>
    <p:sldId id="283" r:id="rId10"/>
    <p:sldId id="257" r:id="rId11"/>
  </p:sldIdLst>
  <p:sldSz cx="9144000" cy="6858000" type="screen4x3"/>
  <p:notesSz cx="6794500" cy="9906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C9F"/>
    <a:srgbClr val="FFFF00"/>
    <a:srgbClr val="0083CA"/>
    <a:srgbClr val="39B54A"/>
    <a:srgbClr val="336600"/>
    <a:srgbClr val="008000"/>
    <a:srgbClr val="FFFFCC"/>
    <a:srgbClr val="FFCC99"/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392" autoAdjust="0"/>
  </p:normalViewPr>
  <p:slideViewPr>
    <p:cSldViewPr>
      <p:cViewPr>
        <p:scale>
          <a:sx n="90" d="100"/>
          <a:sy n="90" d="100"/>
        </p:scale>
        <p:origin x="-5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72"/>
      </p:cViewPr>
      <p:guideLst>
        <p:guide orient="horz" pos="3121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675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21" y="0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621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675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21" y="9410621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fld id="{DD548EB7-505A-4143-8BC5-B2C6789EB46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109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21" y="0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67" y="4704517"/>
            <a:ext cx="4981767" cy="446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621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21" y="9410621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fld id="{0D4D1C11-CC54-4AD0-8FE9-A5445E3857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823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106" charset="-128"/>
        <a:cs typeface="ヒラギノ角ゴ Pro W3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+mj-lt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+mn-lt"/>
                <a:cs typeface="Verdan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4294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3049"/>
            <a:ext cx="4040188" cy="53182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3049"/>
            <a:ext cx="4041775" cy="53182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7858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28671"/>
            <a:ext cx="5111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14489"/>
            <a:ext cx="3008313" cy="4357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485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86388"/>
            <a:ext cx="5486400" cy="7858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ppt undi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57232"/>
            <a:ext cx="7772400" cy="89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8596" y="6215082"/>
            <a:ext cx="1619248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106" charset="0"/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pitchFamily="-106" charset="-128"/>
          <a:cs typeface="Verdan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pitchFamily="-106" charset="-128"/>
          <a:cs typeface="Verdana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mhverfisstofnun RG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0312" y="188640"/>
            <a:ext cx="1494225" cy="52519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7544" y="3356992"/>
            <a:ext cx="8280920" cy="1470025"/>
          </a:xfrm>
        </p:spPr>
        <p:txBody>
          <a:bodyPr/>
          <a:lstStyle/>
          <a:p>
            <a:r>
              <a:rPr lang="is-IS" dirty="0" smtClean="0">
                <a:solidFill>
                  <a:schemeClr val="accent2"/>
                </a:solidFill>
              </a:rPr>
              <a:t>Reglugerð um fljótandi eldsneyti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234966"/>
          </a:xfrm>
        </p:spPr>
        <p:txBody>
          <a:bodyPr/>
          <a:lstStyle/>
          <a:p>
            <a:r>
              <a:rPr lang="is-IS" dirty="0" smtClean="0"/>
              <a:t>Bergþóra Hlíðkvist Skúladóttir</a:t>
            </a:r>
          </a:p>
          <a:p>
            <a:r>
              <a:rPr lang="is-IS" sz="2400" dirty="0" smtClean="0"/>
              <a:t>Mars 2013</a:t>
            </a:r>
            <a:endParaRPr lang="en-US" sz="2400" dirty="0"/>
          </a:p>
        </p:txBody>
      </p:sp>
      <p:pic>
        <p:nvPicPr>
          <p:cNvPr id="6" name="Picture 5" descr="img_fuels_landing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451239"/>
            <a:ext cx="3312368" cy="33016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81316"/>
            <a:ext cx="7772400" cy="895368"/>
          </a:xfrm>
        </p:spPr>
        <p:txBody>
          <a:bodyPr/>
          <a:lstStyle/>
          <a:p>
            <a:r>
              <a:rPr lang="is-IS" sz="3200" dirty="0" smtClean="0">
                <a:solidFill>
                  <a:srgbClr val="0083CA"/>
                </a:solidFill>
                <a:latin typeface="Kozuka Gothic Pro H" pitchFamily="34" charset="-128"/>
                <a:ea typeface="Kozuka Gothic Pro H" pitchFamily="34" charset="-128"/>
              </a:rPr>
              <a:t>NJÓTUM UMHVERFISINS OG STÖNDUM VÖRÐ UM ÞAÐ SAMAN</a:t>
            </a:r>
            <a:endParaRPr lang="en-US" sz="3200" dirty="0">
              <a:solidFill>
                <a:srgbClr val="0083CA"/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6336704" cy="1008112"/>
          </a:xfrm>
        </p:spPr>
        <p:txBody>
          <a:bodyPr/>
          <a:lstStyle/>
          <a:p>
            <a:r>
              <a:rPr lang="is-IS" sz="4000" dirty="0" smtClean="0">
                <a:solidFill>
                  <a:srgbClr val="1D5C9F"/>
                </a:solidFill>
              </a:rPr>
              <a:t>Reglugerð 560/2007 </a:t>
            </a:r>
            <a:br>
              <a:rPr lang="is-IS" sz="4000" dirty="0" smtClean="0">
                <a:solidFill>
                  <a:srgbClr val="1D5C9F"/>
                </a:solidFill>
              </a:rPr>
            </a:br>
            <a:r>
              <a:rPr lang="is-IS" sz="2800" dirty="0" smtClean="0">
                <a:solidFill>
                  <a:srgbClr val="1D5C9F"/>
                </a:solidFill>
              </a:rPr>
              <a:t>um fljótandi eldsneyti</a:t>
            </a:r>
            <a:endParaRPr lang="is-IS" sz="2800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352928" cy="3816424"/>
          </a:xfrm>
        </p:spPr>
        <p:txBody>
          <a:bodyPr/>
          <a:lstStyle/>
          <a:p>
            <a:r>
              <a:rPr lang="is-IS" sz="2800" dirty="0" smtClean="0"/>
              <a:t>Markmiðið að </a:t>
            </a:r>
            <a:r>
              <a:rPr lang="is-IS" sz="2800" dirty="0"/>
              <a:t>draga </a:t>
            </a:r>
            <a:r>
              <a:rPr lang="is-IS" sz="2800" dirty="0" err="1"/>
              <a:t>úr</a:t>
            </a:r>
            <a:r>
              <a:rPr lang="is-IS" sz="2800" dirty="0"/>
              <a:t> hugsanlegum skaðlegum áhrifum eldsneytis á heilsu fólks og </a:t>
            </a:r>
            <a:r>
              <a:rPr lang="is-IS" sz="2800" dirty="0" smtClean="0"/>
              <a:t>umhverfi.</a:t>
            </a:r>
          </a:p>
          <a:p>
            <a:r>
              <a:rPr lang="is-IS" sz="2800" dirty="0" smtClean="0"/>
              <a:t>Innleiðir ákvæði </a:t>
            </a:r>
            <a:r>
              <a:rPr lang="is-IS" sz="2800" dirty="0" err="1" smtClean="0"/>
              <a:t>úr</a:t>
            </a:r>
            <a:r>
              <a:rPr lang="is-IS" sz="2800" dirty="0" smtClean="0"/>
              <a:t> Evróputilskipunum </a:t>
            </a:r>
          </a:p>
          <a:p>
            <a:pPr lvl="1"/>
            <a:r>
              <a:rPr lang="is-IS" sz="2400" dirty="0" smtClean="0"/>
              <a:t>um gæði bensíns og dísilolíu</a:t>
            </a:r>
          </a:p>
          <a:p>
            <a:pPr lvl="1"/>
            <a:r>
              <a:rPr lang="is-IS" sz="2400" dirty="0" smtClean="0"/>
              <a:t>um takmörkun brennisteins í skipaeldsneyti</a:t>
            </a:r>
          </a:p>
          <a:p>
            <a:pPr lvl="1"/>
            <a:r>
              <a:rPr lang="is-IS" sz="2400" dirty="0" smtClean="0"/>
              <a:t>Íslenskar reglugerðir:</a:t>
            </a:r>
          </a:p>
          <a:p>
            <a:pPr lvl="2"/>
            <a:r>
              <a:rPr lang="is-IS" dirty="0" smtClean="0"/>
              <a:t>560/2007 – 728/2004 – 784/2001 – 22/1995</a:t>
            </a:r>
          </a:p>
          <a:p>
            <a:pPr lvl="1"/>
            <a:r>
              <a:rPr lang="is-IS" sz="2400" dirty="0" smtClean="0"/>
              <a:t>Fleiri breytingar í kortunum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28167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4. gr. </a:t>
            </a:r>
            <a:r>
              <a:rPr lang="is-IS" smtClean="0">
                <a:solidFill>
                  <a:srgbClr val="1D5C9F"/>
                </a:solidFill>
              </a:rPr>
              <a:t>Kröfur </a:t>
            </a:r>
            <a:r>
              <a:rPr lang="is-IS" dirty="0" smtClean="0">
                <a:solidFill>
                  <a:srgbClr val="1D5C9F"/>
                </a:solidFill>
              </a:rPr>
              <a:t>til eldsneytis</a:t>
            </a:r>
            <a:endParaRPr lang="is-I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846640" cy="3464024"/>
          </a:xfrm>
        </p:spPr>
        <p:txBody>
          <a:bodyPr/>
          <a:lstStyle/>
          <a:p>
            <a:r>
              <a:rPr lang="is-IS" sz="2800" dirty="0" smtClean="0"/>
              <a:t>Kröfur í viðaukum I-IV.</a:t>
            </a:r>
          </a:p>
          <a:p>
            <a:pPr lvl="1"/>
            <a:r>
              <a:rPr lang="is-IS" sz="2000" b="1" dirty="0" smtClean="0"/>
              <a:t>Viðauki I</a:t>
            </a:r>
            <a:r>
              <a:rPr lang="is-IS" sz="2000" dirty="0" smtClean="0"/>
              <a:t>: Kröfur til eldsneytis fyrir rafkveikjuhreyfla (bensín)</a:t>
            </a:r>
          </a:p>
          <a:p>
            <a:pPr lvl="1"/>
            <a:r>
              <a:rPr lang="is-IS" sz="2000" b="1" dirty="0" smtClean="0"/>
              <a:t>Viðauki II</a:t>
            </a:r>
            <a:r>
              <a:rPr lang="is-IS" sz="2000" dirty="0" smtClean="0"/>
              <a:t>: Kröfur til eldsneytis fyrir þrýstikveikjuhreyfla (dísil)</a:t>
            </a:r>
          </a:p>
          <a:p>
            <a:pPr lvl="1"/>
            <a:r>
              <a:rPr lang="is-IS" sz="2000" b="1" dirty="0" smtClean="0"/>
              <a:t>Viðauki III</a:t>
            </a:r>
            <a:r>
              <a:rPr lang="is-IS" sz="2000" dirty="0" smtClean="0"/>
              <a:t>: Kröfur varðandi brennistein í eldsneyti (Svartolía, skipadísilolía og skipagasolía)</a:t>
            </a:r>
          </a:p>
          <a:p>
            <a:pPr lvl="1"/>
            <a:r>
              <a:rPr lang="is-IS" sz="2000" b="1" dirty="0" smtClean="0"/>
              <a:t>Viðauki IV</a:t>
            </a:r>
            <a:r>
              <a:rPr lang="is-IS" sz="2000" dirty="0" smtClean="0"/>
              <a:t>: Kröfur varðandi brennistein í eldsneyti (önnur gasolía)</a:t>
            </a:r>
            <a:endParaRPr lang="en-US" sz="2000" dirty="0" smtClean="0"/>
          </a:p>
          <a:p>
            <a:r>
              <a:rPr lang="is-IS" sz="2800" dirty="0" smtClean="0"/>
              <a:t>Fastar brennslustöðvar, ekki &gt;1% S í svartolíu</a:t>
            </a:r>
          </a:p>
        </p:txBody>
      </p:sp>
    </p:spTree>
    <p:extLst>
      <p:ext uri="{BB962C8B-B14F-4D97-AF65-F5344CB8AC3E}">
        <p14:creationId xmlns:p14="http://schemas.microsoft.com/office/powerpoint/2010/main" val="47692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857232"/>
            <a:ext cx="8712968" cy="895368"/>
          </a:xfrm>
        </p:spPr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5. </a:t>
            </a:r>
            <a:r>
              <a:rPr lang="is-IS" smtClean="0">
                <a:solidFill>
                  <a:srgbClr val="1D5C9F"/>
                </a:solidFill>
              </a:rPr>
              <a:t>gr. sérstakar kröfur til skipaolíu</a:t>
            </a:r>
            <a:endParaRPr lang="is-IS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z="2800" dirty="0" smtClean="0"/>
              <a:t>Söluaðilar skulu afhenda kvittun sem UST viðurkennir til viðskiptavina sinna með upplýsingum um S innihald</a:t>
            </a:r>
          </a:p>
          <a:p>
            <a:r>
              <a:rPr lang="is-IS" sz="2800" dirty="0" smtClean="0"/>
              <a:t>Öll skip innan íslenskrar mengunarlögsögu og íslensk skip hvar sem þau eru stödd skulu hafa rétt útfylltar olíudagbækur (um hvaða olía er notuð)</a:t>
            </a:r>
          </a:p>
          <a:p>
            <a:r>
              <a:rPr lang="is-IS" sz="2800" dirty="0" err="1" smtClean="0"/>
              <a:t>S-magn</a:t>
            </a:r>
            <a:r>
              <a:rPr lang="is-IS" sz="2800" dirty="0" smtClean="0"/>
              <a:t> í skipaolíu íslenskra skipa sem fara um </a:t>
            </a:r>
            <a:r>
              <a:rPr lang="is-IS" sz="2800" dirty="0" err="1" smtClean="0"/>
              <a:t>SOx-svæði</a:t>
            </a:r>
            <a:r>
              <a:rPr lang="is-IS" sz="2800" dirty="0" smtClean="0"/>
              <a:t> skal ekki fara yfir 1,5% (1%)</a:t>
            </a:r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234705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57232"/>
            <a:ext cx="8134672" cy="895368"/>
          </a:xfrm>
        </p:spPr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6</a:t>
            </a:r>
            <a:r>
              <a:rPr lang="is-IS" smtClean="0">
                <a:solidFill>
                  <a:srgbClr val="1D5C9F"/>
                </a:solidFill>
              </a:rPr>
              <a:t>. og </a:t>
            </a:r>
            <a:r>
              <a:rPr lang="is-IS" dirty="0" smtClean="0">
                <a:solidFill>
                  <a:srgbClr val="1D5C9F"/>
                </a:solidFill>
              </a:rPr>
              <a:t>7. gr. Eftirlit og skýrslugjöf</a:t>
            </a:r>
            <a:endParaRPr lang="is-I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424936" cy="4320480"/>
          </a:xfrm>
        </p:spPr>
        <p:txBody>
          <a:bodyPr/>
          <a:lstStyle/>
          <a:p>
            <a:r>
              <a:rPr lang="is-IS" sz="2800" dirty="0" smtClean="0"/>
              <a:t>Umhverfisstofnun með eftirlitið</a:t>
            </a:r>
          </a:p>
          <a:p>
            <a:pPr lvl="1"/>
            <a:r>
              <a:rPr lang="is-IS" sz="2400" dirty="0" smtClean="0"/>
              <a:t>Má taka sýni úr skipum og heimill aðgangur að olíubókum skipa og kvittunum frá söluaðila olíu þar sem fram koma upplýsingar um </a:t>
            </a:r>
            <a:r>
              <a:rPr lang="is-IS" sz="2400" dirty="0" err="1" smtClean="0"/>
              <a:t>S-innihald</a:t>
            </a:r>
            <a:r>
              <a:rPr lang="is-IS" sz="2400" dirty="0" smtClean="0"/>
              <a:t> skipaolíu</a:t>
            </a:r>
          </a:p>
          <a:p>
            <a:pPr lvl="1"/>
            <a:r>
              <a:rPr lang="is-IS" sz="2400" dirty="0" smtClean="0"/>
              <a:t>Skal halda skrá yfir alla sem flytja inn og selja skipaolíu</a:t>
            </a:r>
          </a:p>
          <a:p>
            <a:r>
              <a:rPr lang="is-IS" sz="2800" dirty="0" smtClean="0"/>
              <a:t>Innflytjendur eldsneytis skulu senda UST niðurstöður mælinga prófunarþátta í viðaukum úr öllum förmum sem fluttir eru til landsins (1. mars)</a:t>
            </a:r>
          </a:p>
          <a:p>
            <a:pPr lvl="1"/>
            <a:r>
              <a:rPr lang="is-IS" sz="2400" dirty="0" smtClean="0"/>
              <a:t>Fjölver tekur sýni, sendir UST niðurstöður sem tekur saman skýrslu og sendir ESA.</a:t>
            </a:r>
          </a:p>
        </p:txBody>
      </p:sp>
    </p:spTree>
    <p:extLst>
      <p:ext uri="{BB962C8B-B14F-4D97-AF65-F5344CB8AC3E}">
        <p14:creationId xmlns:p14="http://schemas.microsoft.com/office/powerpoint/2010/main" val="109185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0070C0"/>
                </a:solidFill>
              </a:rPr>
              <a:t>8. gr. Íblöndunarefni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Bannað að selja eða setja íblöndunarefni í eldsneyti sem raskar efnasamsetningu skv. viðaukum. </a:t>
            </a:r>
          </a:p>
          <a:p>
            <a:r>
              <a:rPr lang="is-IS" dirty="0" smtClean="0"/>
              <a:t>Afla skal samþykkis UST fyrir notkun annarra íblöndunarefna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0070C0"/>
                </a:solidFill>
              </a:rPr>
              <a:t> 9. gr. Metanól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Heimilt að flytja inn og selja til ákveðinna nota að uppfylltum ströngum skilyrðum</a:t>
            </a:r>
          </a:p>
          <a:p>
            <a:r>
              <a:rPr lang="is-IS" dirty="0" err="1" smtClean="0"/>
              <a:t>Módeleldsneyti</a:t>
            </a:r>
            <a:endParaRPr lang="en-US" dirty="0" smtClean="0"/>
          </a:p>
          <a:p>
            <a:r>
              <a:rPr lang="is-IS" dirty="0" smtClean="0"/>
              <a:t>Akstursíþróttir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0070C0"/>
                </a:solidFill>
              </a:rPr>
              <a:t>Vinna framundan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Innleiðing á ákvæðum úr þremur nýjum tilskipunum, 2009/30/EB, 2009/126/EB, 2012/33/EB</a:t>
            </a:r>
          </a:p>
          <a:p>
            <a:pPr lvl="1"/>
            <a:r>
              <a:rPr lang="is-IS" dirty="0" smtClean="0"/>
              <a:t>Aukin krafa á að yfirfara skýrslur frá iðnaði</a:t>
            </a:r>
          </a:p>
          <a:p>
            <a:r>
              <a:rPr lang="is-IS" dirty="0" smtClean="0"/>
              <a:t>Skýrslugerð, og senda til ESA</a:t>
            </a:r>
          </a:p>
          <a:p>
            <a:r>
              <a:rPr lang="is-IS" dirty="0" smtClean="0"/>
              <a:t>CRI, </a:t>
            </a:r>
            <a:r>
              <a:rPr lang="is-IS" dirty="0" err="1" smtClean="0"/>
              <a:t>metanól-íblöndun</a:t>
            </a:r>
            <a:r>
              <a:rPr lang="is-IS" dirty="0" smtClean="0"/>
              <a:t>. </a:t>
            </a:r>
          </a:p>
          <a:p>
            <a:pPr lvl="1"/>
            <a:r>
              <a:rPr lang="is-IS" dirty="0" smtClean="0"/>
              <a:t>Hver verður útkoman?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0070C0"/>
                </a:solidFill>
              </a:rPr>
              <a:t>REACH áskoranir framundan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z="2400" dirty="0" smtClean="0"/>
              <a:t>Koma eftirliti með öryggisblöðum til mengunareftirlitsins</a:t>
            </a:r>
          </a:p>
          <a:p>
            <a:r>
              <a:rPr lang="is-IS" sz="2400" dirty="0" smtClean="0"/>
              <a:t>REF3 og frekara eftirlit með skráningu</a:t>
            </a:r>
          </a:p>
          <a:p>
            <a:r>
              <a:rPr lang="is-IS" sz="2400" dirty="0" smtClean="0"/>
              <a:t>Átaksverkefni með SVÞ til að upplýsa innflytjendur um efni í hlutum og skyldu þeirra til að tilkynna til ECHA og rétt neytandans til að spyrja um hvort tiltekin hlutur innihaldi efni á kandidatslista</a:t>
            </a:r>
          </a:p>
          <a:p>
            <a:r>
              <a:rPr lang="is-IS" sz="2400" dirty="0" smtClean="0"/>
              <a:t>Eftirlit framtíðar: Viðauki XVII um takmarkanir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9 30 EC_kynning261110">
  <a:themeElements>
    <a:clrScheme name="Umhverfisstofnun">
      <a:dk1>
        <a:sysClr val="windowText" lastClr="000000"/>
      </a:dk1>
      <a:lt1>
        <a:sysClr val="window" lastClr="FFFFFF"/>
      </a:lt1>
      <a:dk2>
        <a:srgbClr val="332200"/>
      </a:dk2>
      <a:lt2>
        <a:srgbClr val="F9FDC3"/>
      </a:lt2>
      <a:accent1>
        <a:srgbClr val="39B54A"/>
      </a:accent1>
      <a:accent2>
        <a:srgbClr val="0083CA"/>
      </a:accent2>
      <a:accent3>
        <a:srgbClr val="4F6228"/>
      </a:accent3>
      <a:accent4>
        <a:srgbClr val="5F497A"/>
      </a:accent4>
      <a:accent5>
        <a:srgbClr val="953734"/>
      </a:accent5>
      <a:accent6>
        <a:srgbClr val="E36C09"/>
      </a:accent6>
      <a:hlink>
        <a:srgbClr val="C96411"/>
      </a:hlink>
      <a:folHlink>
        <a:srgbClr val="7500C4"/>
      </a:folHlink>
    </a:clrScheme>
    <a:fontScheme name="Umhverfisstofnun">
      <a:majorFont>
        <a:latin typeface="Kozuka Gothic Pro B"/>
        <a:ea typeface=""/>
        <a:cs typeface=""/>
      </a:majorFont>
      <a:minorFont>
        <a:latin typeface="Kozuka Gothic Pro L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2009 30 EC_kynning261110</Template>
  <TotalTime>889</TotalTime>
  <Words>428</Words>
  <Application>Microsoft Office PowerPoint</Application>
  <PresentationFormat>On-screen Show (4:3)</PresentationFormat>
  <Paragraphs>50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2009 30 EC_kynning261110</vt:lpstr>
      <vt:lpstr>Reglugerð um fljótandi eldsneyti</vt:lpstr>
      <vt:lpstr>Reglugerð 560/2007  um fljótandi eldsneyti</vt:lpstr>
      <vt:lpstr>4. gr. Kröfur til eldsneytis</vt:lpstr>
      <vt:lpstr>5. gr. sérstakar kröfur til skipaolíu</vt:lpstr>
      <vt:lpstr>6. og 7. gr. Eftirlit og skýrslugjöf</vt:lpstr>
      <vt:lpstr>8. gr. Íblöndunarefni</vt:lpstr>
      <vt:lpstr> 9. gr. Metanól</vt:lpstr>
      <vt:lpstr>Vinna framundan</vt:lpstr>
      <vt:lpstr>REACH áskoranir framundan</vt:lpstr>
      <vt:lpstr>NJÓTUM UMHVERFISINS OG STÖNDUM VÖRÐ UM ÞAÐ SAMAN</vt:lpstr>
    </vt:vector>
  </TitlesOfParts>
  <Company>Umhverfisstofnun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Kynningarfundur um tilskipun 2009/30/EC</dc:title>
  <dc:creator>bergthoras</dc:creator>
  <cp:lastModifiedBy>bergthoras</cp:lastModifiedBy>
  <cp:revision>95</cp:revision>
  <dcterms:created xsi:type="dcterms:W3CDTF">2010-11-16T14:04:29Z</dcterms:created>
  <dcterms:modified xsi:type="dcterms:W3CDTF">2013-03-07T08:32:31Z</dcterms:modified>
</cp:coreProperties>
</file>