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8" r:id="rId3"/>
    <p:sldId id="259" r:id="rId4"/>
    <p:sldId id="268" r:id="rId5"/>
    <p:sldId id="272" r:id="rId6"/>
    <p:sldId id="269" r:id="rId7"/>
    <p:sldId id="270" r:id="rId8"/>
    <p:sldId id="273" r:id="rId9"/>
    <p:sldId id="274" r:id="rId10"/>
    <p:sldId id="263" r:id="rId11"/>
    <p:sldId id="264" r:id="rId12"/>
    <p:sldId id="265" r:id="rId13"/>
    <p:sldId id="266" r:id="rId14"/>
    <p:sldId id="275" r:id="rId15"/>
    <p:sldId id="257" r:id="rId16"/>
  </p:sldIdLst>
  <p:sldSz cx="9144000" cy="6858000" type="screen4x3"/>
  <p:notesSz cx="6794500" cy="9906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1D5C9F"/>
    <a:srgbClr val="FFFF00"/>
    <a:srgbClr val="0083CA"/>
    <a:srgbClr val="39B54A"/>
    <a:srgbClr val="336600"/>
    <a:srgbClr val="008000"/>
    <a:srgbClr val="FFFFCC"/>
    <a:srgbClr val="FFCC99"/>
    <a:srgbClr val="FFCCFF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942" autoAdjust="0"/>
  </p:normalViewPr>
  <p:slideViewPr>
    <p:cSldViewPr>
      <p:cViewPr>
        <p:scale>
          <a:sx n="90" d="100"/>
          <a:sy n="90" d="100"/>
        </p:scale>
        <p:origin x="-5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72"/>
      </p:cViewPr>
      <p:guideLst>
        <p:guide orient="horz" pos="3121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675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21" y="0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675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621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675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21" y="9410621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fld id="{DD548EB7-505A-4143-8BC5-B2C6789EB46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21" y="0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67" y="4704517"/>
            <a:ext cx="4981767" cy="446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621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06" charset="0"/>
              </a:defRPr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21" y="9410621"/>
            <a:ext cx="2944879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0" tIns="46150" rIns="92300" bIns="4615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06" charset="0"/>
              </a:defRPr>
            </a:lvl1pPr>
          </a:lstStyle>
          <a:p>
            <a:fld id="{0D4D1C11-CC54-4AD0-8FE9-A5445E38574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106" charset="-128"/>
        <a:cs typeface="ヒラギノ角ゴ Pro W3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CDM – </a:t>
            </a:r>
            <a:r>
              <a:rPr lang="is-IS" dirty="0" err="1" smtClean="0"/>
              <a:t>clean</a:t>
            </a:r>
            <a:r>
              <a:rPr lang="is-IS" dirty="0" smtClean="0"/>
              <a:t> </a:t>
            </a:r>
            <a:r>
              <a:rPr lang="is-IS" dirty="0" err="1" smtClean="0"/>
              <a:t>development</a:t>
            </a:r>
            <a:r>
              <a:rPr lang="is-IS" dirty="0" smtClean="0"/>
              <a:t> </a:t>
            </a:r>
            <a:r>
              <a:rPr lang="is-IS" dirty="0" err="1" smtClean="0"/>
              <a:t>mechanism</a:t>
            </a:r>
            <a:r>
              <a:rPr lang="is-IS" dirty="0" smtClean="0"/>
              <a:t> of </a:t>
            </a:r>
            <a:r>
              <a:rPr lang="is-IS" dirty="0" err="1" smtClean="0"/>
              <a:t>the</a:t>
            </a:r>
            <a:r>
              <a:rPr lang="is-IS" dirty="0" smtClean="0"/>
              <a:t> Kyoto </a:t>
            </a:r>
            <a:r>
              <a:rPr lang="is-IS" dirty="0" err="1" smtClean="0"/>
              <a:t>protocol</a:t>
            </a:r>
            <a:r>
              <a:rPr lang="is-I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Þarf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að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koma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skýrt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fram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að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Viðauki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III,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þar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sem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talað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er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um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gufuþrýstinghækkun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vegna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blöndunar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etanóls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getur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ekki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átt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við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hér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ef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við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nýtum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okkur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undanþáguna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um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hækkaðan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gufuþrýsting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úr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60 í 70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vegna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þess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að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við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erum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á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köldu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svæði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. -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sem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sagt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hækkunin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í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viðauka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III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er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viðbót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við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60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kPA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lágmarkið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ekki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umfram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70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kPA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ef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við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nýtum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okkur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að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vera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kalt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svæði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,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sem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við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gerum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jú</a:t>
            </a:r>
            <a:r>
              <a:rPr lang="en-US" sz="1200" kern="1200" baseline="0" dirty="0" smtClean="0">
                <a:solidFill>
                  <a:schemeClr val="tx1"/>
                </a:solidFill>
                <a:latin typeface="Times New Roman" pitchFamily="18" charset="0"/>
                <a:ea typeface="ヒラギノ角ゴ Pro W3" pitchFamily="-106" charset="-128"/>
                <a:cs typeface="ヒラギノ角ゴ Pro W3" pitchFamily="-106" charset="-128"/>
              </a:rPr>
              <a:t> í dag.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2995">
              <a:defRPr/>
            </a:pPr>
            <a:r>
              <a:rPr lang="is-IS" dirty="0" smtClean="0"/>
              <a:t>Á Íslandi: Reglugerð nr. 728/2004 um fljótandi eldsneyti</a:t>
            </a:r>
          </a:p>
          <a:p>
            <a:pPr defTabSz="922995">
              <a:defRPr/>
            </a:pPr>
            <a:r>
              <a:rPr lang="is-IS" dirty="0" smtClean="0"/>
              <a:t>Þar sem breytingin er mjög tæknileg í eðli sínu var komið á samskiptum við hagsmunaaðila í Evrópu og þeim gefið tækifæri á að koma með athugasemdir.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CDM – </a:t>
            </a:r>
            <a:r>
              <a:rPr lang="is-IS" dirty="0" err="1" smtClean="0"/>
              <a:t>clean</a:t>
            </a:r>
            <a:r>
              <a:rPr lang="is-IS" dirty="0" smtClean="0"/>
              <a:t> </a:t>
            </a:r>
            <a:r>
              <a:rPr lang="is-IS" dirty="0" err="1" smtClean="0"/>
              <a:t>development</a:t>
            </a:r>
            <a:r>
              <a:rPr lang="is-IS" dirty="0" smtClean="0"/>
              <a:t> </a:t>
            </a:r>
            <a:r>
              <a:rPr lang="is-IS" dirty="0" err="1" smtClean="0"/>
              <a:t>mechanism</a:t>
            </a:r>
            <a:r>
              <a:rPr lang="is-IS" dirty="0" smtClean="0"/>
              <a:t> of </a:t>
            </a:r>
            <a:r>
              <a:rPr lang="is-IS" dirty="0" err="1" smtClean="0"/>
              <a:t>the</a:t>
            </a:r>
            <a:r>
              <a:rPr lang="is-IS" dirty="0" smtClean="0"/>
              <a:t> Kyoto </a:t>
            </a:r>
            <a:r>
              <a:rPr lang="is-IS" dirty="0" err="1" smtClean="0"/>
              <a:t>protocol</a:t>
            </a:r>
            <a:r>
              <a:rPr lang="is-I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CDM – </a:t>
            </a:r>
            <a:r>
              <a:rPr lang="is-IS" dirty="0" err="1" smtClean="0"/>
              <a:t>clean</a:t>
            </a:r>
            <a:r>
              <a:rPr lang="is-IS" dirty="0" smtClean="0"/>
              <a:t> </a:t>
            </a:r>
            <a:r>
              <a:rPr lang="is-IS" dirty="0" err="1" smtClean="0"/>
              <a:t>development</a:t>
            </a:r>
            <a:r>
              <a:rPr lang="is-IS" dirty="0" smtClean="0"/>
              <a:t> </a:t>
            </a:r>
            <a:r>
              <a:rPr lang="is-IS" dirty="0" err="1" smtClean="0"/>
              <a:t>mechanism</a:t>
            </a:r>
            <a:r>
              <a:rPr lang="is-IS" dirty="0" smtClean="0"/>
              <a:t> of </a:t>
            </a:r>
            <a:r>
              <a:rPr lang="is-IS" dirty="0" err="1" smtClean="0"/>
              <a:t>the</a:t>
            </a:r>
            <a:r>
              <a:rPr lang="is-IS" dirty="0" smtClean="0"/>
              <a:t> Kyoto </a:t>
            </a:r>
            <a:r>
              <a:rPr lang="is-IS" dirty="0" err="1" smtClean="0"/>
              <a:t>protocol</a:t>
            </a:r>
            <a:r>
              <a:rPr lang="is-I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CDM – </a:t>
            </a:r>
            <a:r>
              <a:rPr lang="is-IS" dirty="0" err="1" smtClean="0"/>
              <a:t>clean</a:t>
            </a:r>
            <a:r>
              <a:rPr lang="is-IS" dirty="0" smtClean="0"/>
              <a:t> </a:t>
            </a:r>
            <a:r>
              <a:rPr lang="is-IS" dirty="0" err="1" smtClean="0"/>
              <a:t>development</a:t>
            </a:r>
            <a:r>
              <a:rPr lang="is-IS" dirty="0" smtClean="0"/>
              <a:t> </a:t>
            </a:r>
            <a:r>
              <a:rPr lang="is-IS" dirty="0" err="1" smtClean="0"/>
              <a:t>mechanism</a:t>
            </a:r>
            <a:r>
              <a:rPr lang="is-IS" dirty="0" smtClean="0"/>
              <a:t> of </a:t>
            </a:r>
            <a:r>
              <a:rPr lang="is-IS" dirty="0" err="1" smtClean="0"/>
              <a:t>the</a:t>
            </a:r>
            <a:r>
              <a:rPr lang="is-IS" dirty="0" smtClean="0"/>
              <a:t> Kyoto </a:t>
            </a:r>
            <a:r>
              <a:rPr lang="is-IS" dirty="0" err="1" smtClean="0"/>
              <a:t>protocol</a:t>
            </a:r>
            <a:r>
              <a:rPr lang="is-I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s-IS" dirty="0" smtClean="0"/>
              <a:t>CDM – </a:t>
            </a:r>
            <a:r>
              <a:rPr lang="is-IS" dirty="0" err="1" smtClean="0"/>
              <a:t>clean</a:t>
            </a:r>
            <a:r>
              <a:rPr lang="is-IS" dirty="0" smtClean="0"/>
              <a:t> </a:t>
            </a:r>
            <a:r>
              <a:rPr lang="is-IS" dirty="0" err="1" smtClean="0"/>
              <a:t>development</a:t>
            </a:r>
            <a:r>
              <a:rPr lang="is-IS" dirty="0" smtClean="0"/>
              <a:t> </a:t>
            </a:r>
            <a:r>
              <a:rPr lang="is-IS" dirty="0" err="1" smtClean="0"/>
              <a:t>mechanism</a:t>
            </a:r>
            <a:r>
              <a:rPr lang="is-IS" dirty="0" smtClean="0"/>
              <a:t> of </a:t>
            </a:r>
            <a:r>
              <a:rPr lang="is-IS" dirty="0" err="1" smtClean="0"/>
              <a:t>the</a:t>
            </a:r>
            <a:r>
              <a:rPr lang="is-IS" dirty="0" smtClean="0"/>
              <a:t> Kyoto </a:t>
            </a:r>
            <a:r>
              <a:rPr lang="is-IS" dirty="0" err="1" smtClean="0"/>
              <a:t>protocol</a:t>
            </a:r>
            <a:r>
              <a:rPr lang="is-I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1C11-CC54-4AD0-8FE9-A5445E385743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+mj-lt"/>
                <a:cs typeface="Verdan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+mn-lt"/>
                <a:cs typeface="Verdan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64294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43049"/>
            <a:ext cx="4040188" cy="53182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43049"/>
            <a:ext cx="4041775" cy="53182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3008313" cy="7858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28671"/>
            <a:ext cx="5111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14489"/>
            <a:ext cx="3008313" cy="4357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485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86388"/>
            <a:ext cx="5486400" cy="7858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ppt undi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57232"/>
            <a:ext cx="7772400" cy="89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28596" y="6215082"/>
            <a:ext cx="1619248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-106" charset="0"/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pitchFamily="-106" charset="-128"/>
          <a:cs typeface="Verdan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ヒラギノ角ゴ Pro W3" pitchFamily="-10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pitchFamily="-106" charset="-128"/>
          <a:cs typeface="Verdana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65" charset="-128"/>
          <a:cs typeface="Verdan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ust@ust.i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mhverfisstofnun RG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80312" y="188640"/>
            <a:ext cx="1494225" cy="52519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3101983"/>
            <a:ext cx="7772400" cy="1470025"/>
          </a:xfrm>
        </p:spPr>
        <p:txBody>
          <a:bodyPr/>
          <a:lstStyle/>
          <a:p>
            <a:r>
              <a:rPr lang="is-IS" dirty="0" smtClean="0">
                <a:solidFill>
                  <a:schemeClr val="accent2"/>
                </a:solidFill>
              </a:rPr>
              <a:t>Kynningarfundur um </a:t>
            </a:r>
            <a:r>
              <a:rPr lang="is-IS" smtClean="0">
                <a:solidFill>
                  <a:schemeClr val="accent2"/>
                </a:solidFill>
              </a:rPr>
              <a:t>tilskipun 2009/30/EB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234966"/>
          </a:xfrm>
        </p:spPr>
        <p:txBody>
          <a:bodyPr/>
          <a:lstStyle/>
          <a:p>
            <a:r>
              <a:rPr lang="is-IS" dirty="0" smtClean="0"/>
              <a:t>Bergþóra Hlíðkvist Skúladóttir</a:t>
            </a:r>
          </a:p>
          <a:p>
            <a:r>
              <a:rPr lang="is-IS" sz="2400" dirty="0" smtClean="0"/>
              <a:t>26. nóv. 2010</a:t>
            </a:r>
            <a:endParaRPr lang="en-US" sz="2400" dirty="0"/>
          </a:p>
        </p:txBody>
      </p:sp>
      <p:pic>
        <p:nvPicPr>
          <p:cNvPr id="6" name="Picture 5" descr="img_fuels_landing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5856" y="620688"/>
            <a:ext cx="2520280" cy="2512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7584" y="188640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000" b="1" dirty="0" smtClean="0"/>
              <a:t>Viðauki I: Kröfur til eldsneytis fyrir </a:t>
            </a:r>
            <a:r>
              <a:rPr lang="is-IS" sz="2000" b="1" dirty="0" err="1" smtClean="0"/>
              <a:t>rafkveikjuhreifla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620688"/>
            <a:ext cx="13083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400" b="1" dirty="0" smtClean="0"/>
              <a:t>Gerð: Bensín</a:t>
            </a:r>
            <a:endParaRPr lang="en-US" sz="14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27584" y="908720"/>
          <a:ext cx="6575016" cy="57606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50934"/>
                <a:gridCol w="893762"/>
                <a:gridCol w="655638"/>
                <a:gridCol w="622300"/>
                <a:gridCol w="663732"/>
                <a:gridCol w="588650"/>
              </a:tblGrid>
              <a:tr h="2482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latin typeface="Calibri" pitchFamily="34" charset="0"/>
                        </a:rPr>
                        <a:t>Færibreyta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latin typeface="Calibri" pitchFamily="34" charset="0"/>
                        </a:rPr>
                        <a:t>Mælieining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latin typeface="Calibri" pitchFamily="34" charset="0"/>
                        </a:rPr>
                        <a:t>Markgildi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Ný</a:t>
                      </a:r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4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markgildi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82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latin typeface="Calibri" pitchFamily="34" charset="0"/>
                        </a:rPr>
                        <a:t>lágmark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latin typeface="Calibri" pitchFamily="34" charset="0"/>
                        </a:rPr>
                        <a:t>hámark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latin typeface="Calibri" pitchFamily="34" charset="0"/>
                        </a:rPr>
                        <a:t>lágmark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latin typeface="Calibri" pitchFamily="34" charset="0"/>
                        </a:rPr>
                        <a:t>hámark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</a:t>
                      </a:r>
                      <a:r>
                        <a:rPr lang="en-US" sz="1200" b="1" u="none" strike="noStrike" dirty="0" err="1" smtClean="0">
                          <a:latin typeface="Calibri" pitchFamily="34" charset="0"/>
                        </a:rPr>
                        <a:t>Prófunaroktantala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95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</a:t>
                      </a:r>
                      <a:r>
                        <a:rPr lang="en-US" sz="1200" b="1" u="none" strike="noStrike" dirty="0" err="1" smtClean="0">
                          <a:latin typeface="Calibri" pitchFamily="34" charset="0"/>
                        </a:rPr>
                        <a:t>Hreyfilsoktantala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</a:t>
                      </a:r>
                      <a:r>
                        <a:rPr lang="en-US" sz="1200" b="1" u="none" strike="noStrike" dirty="0" err="1" smtClean="0">
                          <a:latin typeface="Calibri" pitchFamily="34" charset="0"/>
                        </a:rPr>
                        <a:t>Gufuþrýstingur</a:t>
                      </a:r>
                      <a:r>
                        <a:rPr lang="en-US" sz="1200" b="1" u="none" strike="noStrike" dirty="0">
                          <a:latin typeface="Calibri" pitchFamily="34" charset="0"/>
                        </a:rPr>
                        <a:t>, 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sumar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latin typeface="Calibri" pitchFamily="34" charset="0"/>
                        </a:rPr>
                        <a:t>kPa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70,0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60,0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</a:t>
                      </a:r>
                      <a:r>
                        <a:rPr lang="en-US" sz="1200" b="1" u="none" strike="noStrike" dirty="0" err="1" smtClean="0">
                          <a:latin typeface="Calibri" pitchFamily="34" charset="0"/>
                        </a:rPr>
                        <a:t>Eiming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- 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uppgufun</a:t>
                      </a:r>
                      <a:r>
                        <a:rPr lang="en-US" sz="1200" b="1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við</a:t>
                      </a:r>
                      <a:r>
                        <a:rPr lang="en-US" sz="1200" b="1" u="none" strike="noStrike" dirty="0">
                          <a:latin typeface="Calibri" pitchFamily="34" charset="0"/>
                        </a:rPr>
                        <a:t> 100°C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- 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uppgufun</a:t>
                      </a:r>
                      <a:r>
                        <a:rPr lang="en-US" sz="1200" b="1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við</a:t>
                      </a:r>
                      <a:r>
                        <a:rPr lang="en-US" sz="1200" b="1" u="none" strike="noStrike" dirty="0">
                          <a:latin typeface="Calibri" pitchFamily="34" charset="0"/>
                        </a:rPr>
                        <a:t> 150°C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</a:t>
                      </a:r>
                      <a:r>
                        <a:rPr lang="en-US" sz="1200" b="1" u="none" strike="noStrike" dirty="0" err="1" smtClean="0">
                          <a:latin typeface="Calibri" pitchFamily="34" charset="0"/>
                        </a:rPr>
                        <a:t>Vetniskolefnisgreining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- 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alkenar</a:t>
                      </a:r>
                      <a:r>
                        <a:rPr lang="en-US" sz="1200" b="1" u="none" strike="noStrike" dirty="0">
                          <a:latin typeface="Calibri" pitchFamily="34" charset="0"/>
                        </a:rPr>
                        <a:t> (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ólefin</a:t>
                      </a:r>
                      <a:r>
                        <a:rPr lang="en-US" sz="1200" b="1" u="none" strike="noStrike" dirty="0">
                          <a:latin typeface="Calibri" pitchFamily="34" charset="0"/>
                        </a:rPr>
                        <a:t>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18,0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18,0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- 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arómatísk</a:t>
                      </a:r>
                      <a:r>
                        <a:rPr lang="en-US" sz="1200" b="1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efni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35,0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35,0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- 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bensen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1,0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1,0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 </a:t>
                      </a:r>
                      <a:r>
                        <a:rPr lang="en-US" sz="1200" b="1" u="none" strike="noStrike" dirty="0" err="1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Súrefnisinnihald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%m/m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2,7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 -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3,7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</a:t>
                      </a:r>
                      <a:r>
                        <a:rPr lang="en-US" sz="1200" b="1" u="none" strike="noStrike" dirty="0" err="1" smtClean="0">
                          <a:latin typeface="Calibri" pitchFamily="34" charset="0"/>
                        </a:rPr>
                        <a:t>Oxuð</a:t>
                      </a:r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efni</a:t>
                      </a:r>
                      <a:r>
                        <a:rPr lang="en-US" sz="1200" b="1" u="none" strike="noStrike" dirty="0">
                          <a:latin typeface="Calibri" pitchFamily="34" charset="0"/>
                        </a:rPr>
                        <a:t>: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- </a:t>
                      </a:r>
                      <a:r>
                        <a:rPr lang="en-US" sz="1200" b="1" u="none" strike="noStrike" dirty="0" err="1">
                          <a:latin typeface="Calibri" pitchFamily="34" charset="0"/>
                        </a:rPr>
                        <a:t>metanól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764">
                <a:tc>
                  <a:txBody>
                    <a:bodyPr/>
                    <a:lstStyle/>
                    <a:p>
                      <a:pPr algn="l" fontAlgn="b"/>
                      <a:r>
                        <a:rPr lang="nn-NO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nn-NO" sz="1200" b="1" u="none" strike="noStrike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 - </a:t>
                      </a:r>
                      <a:r>
                        <a:rPr lang="nn-NO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etanól</a:t>
                      </a:r>
                      <a:r>
                        <a:rPr lang="nn-NO" sz="1200" b="1" u="none" strike="noStrike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, bindiefni kunna að vera nauðsynleg</a:t>
                      </a:r>
                      <a:endParaRPr lang="nn-NO" sz="12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 -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ísóprópanól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12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 -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tert-bútýl</a:t>
                      </a: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alkóhól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 - </a:t>
                      </a:r>
                      <a:r>
                        <a:rPr lang="en-US" sz="1200" b="1" u="none" strike="noStrike" dirty="0" err="1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ísóbútýlalkóhól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6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 -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eterar</a:t>
                      </a: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með</a:t>
                      </a: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5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eða</a:t>
                      </a: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fleiri</a:t>
                      </a: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kolefnisatóm</a:t>
                      </a: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í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sameind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22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smtClean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 -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önnur</a:t>
                      </a: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oxuð</a:t>
                      </a:r>
                      <a:r>
                        <a:rPr lang="en-US" sz="12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1200" b="1" u="none" strike="noStrike" dirty="0" err="1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efni</a:t>
                      </a:r>
                      <a:endParaRPr lang="en-US" sz="12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%v/v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latin typeface="Calibri" pitchFamily="34" charset="0"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</a:t>
                      </a:r>
                      <a:r>
                        <a:rPr lang="en-US" sz="1200" b="1" u="none" strike="noStrike" dirty="0" err="1" smtClean="0">
                          <a:latin typeface="Calibri" pitchFamily="34" charset="0"/>
                        </a:rPr>
                        <a:t>Brennisteinsinnihald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mg/kg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2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smtClean="0">
                          <a:latin typeface="Calibri" pitchFamily="34" charset="0"/>
                        </a:rPr>
                        <a:t>  </a:t>
                      </a:r>
                      <a:r>
                        <a:rPr lang="en-US" sz="1200" b="1" u="none" strike="noStrike" dirty="0" err="1" smtClean="0">
                          <a:latin typeface="Calibri" pitchFamily="34" charset="0"/>
                        </a:rPr>
                        <a:t>Blý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g/l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0,005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latin typeface="Calibri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latin typeface="Calibri" pitchFamily="34" charset="0"/>
                        </a:rPr>
                        <a:t>0,005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804248" y="3933056"/>
            <a:ext cx="576064" cy="21602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04248" y="4653136"/>
            <a:ext cx="576064" cy="158417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56176" y="836712"/>
            <a:ext cx="1224136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3568" y="105273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000" b="1" dirty="0" smtClean="0"/>
              <a:t>Viðauki II: Kröfur til eldsneytis fyrir þrýstikveikjuhreyfla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1556792"/>
            <a:ext cx="2489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400" b="1" dirty="0" smtClean="0"/>
              <a:t>Gerð: Bílagasolía (dísilolía)</a:t>
            </a:r>
            <a:endParaRPr lang="en-US" sz="14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4631" cy="2959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82331"/>
                <a:gridCol w="1162928"/>
                <a:gridCol w="854557"/>
                <a:gridCol w="810129"/>
                <a:gridCol w="854557"/>
                <a:gridCol w="810129"/>
              </a:tblGrid>
              <a:tr h="32888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Færibreyta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Mælieining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Markgildi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Ný</a:t>
                      </a:r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markgildi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88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lágmark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hámark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lágmark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hámark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Setantala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Eðlismassi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við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15°C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kg/m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Eiming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: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95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 mark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°C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Fjölhringja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aromatísk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vetniskolefni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m/m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8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Brennisteinsinnihald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mg/kg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  FAME </a:t>
                      </a:r>
                      <a:r>
                        <a:rPr lang="en-US" sz="1600" b="1" i="0" u="none" strike="noStrike" dirty="0" err="1">
                          <a:solidFill>
                            <a:srgbClr val="C00000"/>
                          </a:solidFill>
                          <a:latin typeface="Calibri"/>
                        </a:rPr>
                        <a:t>innihald</a:t>
                      </a:r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 -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Calibri"/>
                        </a:rPr>
                        <a:t>EN14078 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v/v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5085184"/>
            <a:ext cx="32847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600" dirty="0" smtClean="0"/>
              <a:t>* FAME = </a:t>
            </a:r>
            <a:r>
              <a:rPr lang="is-IS" sz="1600" dirty="0" err="1" smtClean="0"/>
              <a:t>Fatty</a:t>
            </a:r>
            <a:r>
              <a:rPr lang="is-IS" sz="1600" dirty="0" smtClean="0"/>
              <a:t> </a:t>
            </a:r>
            <a:r>
              <a:rPr lang="is-IS" sz="1600" dirty="0" err="1" smtClean="0"/>
              <a:t>acid</a:t>
            </a:r>
            <a:r>
              <a:rPr lang="is-IS" sz="1600" dirty="0" smtClean="0"/>
              <a:t> methyl </a:t>
            </a:r>
            <a:r>
              <a:rPr lang="is-IS" sz="1600" dirty="0" err="1" smtClean="0"/>
              <a:t>esters</a:t>
            </a:r>
            <a:endParaRPr lang="en-US" sz="1600" dirty="0"/>
          </a:p>
        </p:txBody>
      </p:sp>
      <p:sp>
        <p:nvSpPr>
          <p:cNvPr id="9" name="Oval 8"/>
          <p:cNvSpPr/>
          <p:nvPr/>
        </p:nvSpPr>
        <p:spPr>
          <a:xfrm>
            <a:off x="6876256" y="1916832"/>
            <a:ext cx="1440160" cy="50405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68344" y="4005064"/>
            <a:ext cx="792088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668344" y="4653136"/>
            <a:ext cx="792088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55576" y="1484784"/>
          <a:ext cx="4221797" cy="37627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9717"/>
                <a:gridCol w="2672080"/>
              </a:tblGrid>
              <a:tr h="495099">
                <a:tc>
                  <a:txBody>
                    <a:bodyPr/>
                    <a:lstStyle/>
                    <a:p>
                      <a:pPr algn="ctr"/>
                      <a:r>
                        <a:rPr lang="is-IS" sz="1200" b="1" dirty="0" smtClean="0"/>
                        <a:t>Etanól innihald</a:t>
                      </a:r>
                      <a:r>
                        <a:rPr lang="is-IS" sz="1200" b="1" baseline="0" dirty="0" smtClean="0"/>
                        <a:t> </a:t>
                      </a:r>
                    </a:p>
                    <a:p>
                      <a:pPr algn="ctr"/>
                      <a:r>
                        <a:rPr lang="is-IS" sz="1200" b="1" baseline="0" dirty="0" smtClean="0"/>
                        <a:t>[% v/v]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b="1" dirty="0" smtClean="0"/>
                        <a:t>Leyfður gufuþrýstingur</a:t>
                      </a:r>
                    </a:p>
                    <a:p>
                      <a:pPr algn="ctr"/>
                      <a:r>
                        <a:rPr lang="is-IS" sz="1200" b="1" baseline="0" dirty="0" smtClean="0"/>
                        <a:t> [</a:t>
                      </a:r>
                      <a:r>
                        <a:rPr lang="is-IS" sz="1200" b="1" baseline="0" dirty="0" err="1" smtClean="0"/>
                        <a:t>kPa</a:t>
                      </a:r>
                      <a:r>
                        <a:rPr lang="is-IS" sz="1200" b="1" baseline="0" dirty="0" smtClean="0"/>
                        <a:t>]</a:t>
                      </a:r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59"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0,00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59"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3,65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59"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5,95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59"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3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7,20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59"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7,80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59"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5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8,00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59"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6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8,00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59"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7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7,94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59"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7,88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59"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9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7,82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059"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s-IS" sz="1200" dirty="0" smtClean="0"/>
                        <a:t>7,76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3568" y="476672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000" b="1" dirty="0" smtClean="0"/>
              <a:t>Viðauki III: Leyfð gufuþrýstingshámörk fyrir bensín sem inniheldur lífetanól (</a:t>
            </a:r>
            <a:r>
              <a:rPr lang="is-IS" sz="2000" b="1" dirty="0" err="1" smtClean="0"/>
              <a:t>bioethanol</a:t>
            </a:r>
            <a:r>
              <a:rPr lang="is-IS" sz="2000" b="1" dirty="0" smtClean="0"/>
              <a:t>)</a:t>
            </a:r>
            <a:endParaRPr lang="en-US" sz="2000" b="1" dirty="0"/>
          </a:p>
        </p:txBody>
      </p:sp>
      <p:pic>
        <p:nvPicPr>
          <p:cNvPr id="6" name="Picture 5" descr="annexe6_rv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1556792"/>
            <a:ext cx="3456384" cy="23231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08104" y="4077072"/>
            <a:ext cx="32544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sz="1200" dirty="0" smtClean="0"/>
              <a:t>Upphaflegum gufuþrýstingi bensíns (60 </a:t>
            </a:r>
            <a:r>
              <a:rPr lang="is-IS" sz="1200" dirty="0" err="1" smtClean="0"/>
              <a:t>kPa</a:t>
            </a:r>
            <a:r>
              <a:rPr lang="is-IS" sz="1200" dirty="0" smtClean="0"/>
              <a:t>) </a:t>
            </a:r>
          </a:p>
          <a:p>
            <a:r>
              <a:rPr lang="is-IS" sz="1200" dirty="0" smtClean="0"/>
              <a:t>er náð aftur við 45% íblöndun etanóls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1043608" y="5517232"/>
            <a:ext cx="7109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s-IS" i="1" u="sng" dirty="0" smtClean="0"/>
              <a:t>ATH. Á ekki við ef undanþága kaldra svæða er nýtt</a:t>
            </a:r>
            <a:endParaRPr lang="en-US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Inniheldur ýmis viðmiðunargildi og aðferðafræði til að nota við lífsferilsgreiningu eldsneytis.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908720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000" b="1" dirty="0" smtClean="0"/>
              <a:t>Viðauki IV: </a:t>
            </a:r>
          </a:p>
          <a:p>
            <a:r>
              <a:rPr lang="is-IS" sz="2000" b="1" dirty="0" smtClean="0"/>
              <a:t>Leiðbeiningar  til að reikna lífsferillosun GHL frá lífeldsneyti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Samantekt</a:t>
            </a:r>
            <a:endParaRPr lang="en-U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320480"/>
          </a:xfrm>
        </p:spPr>
        <p:txBody>
          <a:bodyPr/>
          <a:lstStyle/>
          <a:p>
            <a:r>
              <a:rPr lang="is-IS" dirty="0" smtClean="0"/>
              <a:t>Breyting á reglum um fljótandi eldsneyti</a:t>
            </a:r>
          </a:p>
          <a:p>
            <a:r>
              <a:rPr lang="is-IS" dirty="0" smtClean="0"/>
              <a:t>Nýjar kröfur á eldsneytisbirgja, aðildarríki og framkvæmdastjórn ESB</a:t>
            </a:r>
          </a:p>
          <a:p>
            <a:r>
              <a:rPr lang="is-IS" dirty="0" smtClean="0"/>
              <a:t>Ýmis tæknileg atriði</a:t>
            </a:r>
          </a:p>
          <a:p>
            <a:r>
              <a:rPr lang="is-IS" dirty="0" smtClean="0"/>
              <a:t>Innleiðingarferli á Íslandi að hefjast</a:t>
            </a:r>
          </a:p>
          <a:p>
            <a:r>
              <a:rPr lang="is-IS" dirty="0" smtClean="0"/>
              <a:t>Skriflegar athugasemdir/ábendingar skal senda á netfangið </a:t>
            </a:r>
            <a:r>
              <a:rPr lang="is-IS" dirty="0" err="1" smtClean="0">
                <a:hlinkClick r:id="rId2"/>
              </a:rPr>
              <a:t>ust</a:t>
            </a:r>
            <a:r>
              <a:rPr lang="is-IS" dirty="0" smtClean="0">
                <a:hlinkClick r:id="rId2"/>
              </a:rPr>
              <a:t>@</a:t>
            </a:r>
            <a:r>
              <a:rPr lang="is-IS" dirty="0" err="1" smtClean="0">
                <a:hlinkClick r:id="rId2"/>
              </a:rPr>
              <a:t>ust</a:t>
            </a:r>
            <a:r>
              <a:rPr lang="is-IS" dirty="0" smtClean="0">
                <a:hlinkClick r:id="rId2"/>
              </a:rPr>
              <a:t>.is</a:t>
            </a:r>
            <a:r>
              <a:rPr lang="is-IS" dirty="0" smtClean="0"/>
              <a:t> fyrir 3. des.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81316"/>
            <a:ext cx="7772400" cy="895368"/>
          </a:xfrm>
        </p:spPr>
        <p:txBody>
          <a:bodyPr/>
          <a:lstStyle/>
          <a:p>
            <a:r>
              <a:rPr lang="is-IS" sz="3200" dirty="0" smtClean="0">
                <a:solidFill>
                  <a:srgbClr val="0083CA"/>
                </a:solidFill>
                <a:latin typeface="Kozuka Gothic Pro H" pitchFamily="34" charset="-128"/>
                <a:ea typeface="Kozuka Gothic Pro H" pitchFamily="34" charset="-128"/>
              </a:rPr>
              <a:t>NJÓTUM UMHVERFISINS OG STÖNDUM VÖRÐ UM ÞAÐ SAMAN</a:t>
            </a:r>
            <a:endParaRPr lang="en-US" sz="3200" dirty="0">
              <a:solidFill>
                <a:srgbClr val="0083CA"/>
              </a:solidFill>
              <a:latin typeface="Kozuka Gothic Pro H" pitchFamily="34" charset="-128"/>
              <a:ea typeface="Kozuka Gothic Pro H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90558"/>
            <a:ext cx="8352928" cy="895368"/>
          </a:xfrm>
        </p:spPr>
        <p:txBody>
          <a:bodyPr/>
          <a:lstStyle/>
          <a:p>
            <a:r>
              <a:rPr lang="is-IS" sz="4000" dirty="0" smtClean="0">
                <a:solidFill>
                  <a:srgbClr val="1D5C9F"/>
                </a:solidFill>
              </a:rPr>
              <a:t>Um hvað snýst málið?</a:t>
            </a:r>
            <a:endParaRPr lang="en-US" sz="4000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632848" cy="3960440"/>
          </a:xfrm>
        </p:spPr>
        <p:txBody>
          <a:bodyPr/>
          <a:lstStyle/>
          <a:p>
            <a:r>
              <a:rPr lang="is-IS" sz="2800" b="1" dirty="0" smtClean="0"/>
              <a:t>Breyting á reglum um fljótandi eldsneyti</a:t>
            </a:r>
          </a:p>
          <a:p>
            <a:pPr lvl="1"/>
            <a:r>
              <a:rPr lang="is-IS" sz="2000" kern="1200" dirty="0" smtClean="0">
                <a:ea typeface="ヒラギノ角ゴ Pro W3" pitchFamily="-106" charset="-128"/>
                <a:cs typeface="ヒラギノ角ゴ Pro W3" pitchFamily="-106" charset="-128"/>
              </a:rPr>
              <a:t>Uppfærsla á reglugerð nr. 560/2007 um fljótandi eldsneyti</a:t>
            </a:r>
            <a:endParaRPr lang="is-IS" sz="2000" b="1" dirty="0" smtClean="0"/>
          </a:p>
          <a:p>
            <a:pPr lvl="1"/>
            <a:r>
              <a:rPr lang="is-IS" sz="2000" dirty="0" smtClean="0"/>
              <a:t>Snertir þá sem greiða olíugjald</a:t>
            </a:r>
          </a:p>
          <a:p>
            <a:r>
              <a:rPr lang="is-IS" sz="2800" dirty="0" smtClean="0"/>
              <a:t>Verið að </a:t>
            </a:r>
          </a:p>
          <a:p>
            <a:pPr lvl="1"/>
            <a:r>
              <a:rPr lang="is-IS" sz="2000" dirty="0" smtClean="0"/>
              <a:t>mæta tækniframförum í eldsneytis- og vélageiranum,</a:t>
            </a:r>
          </a:p>
          <a:p>
            <a:pPr lvl="1"/>
            <a:r>
              <a:rPr lang="is-IS" sz="2000" dirty="0" smtClean="0"/>
              <a:t>koma á viðmiðunarreglum við framleiðslu og notkun lífeldsneytis</a:t>
            </a:r>
          </a:p>
          <a:p>
            <a:r>
              <a:rPr lang="is-IS" sz="2800" dirty="0" smtClean="0"/>
              <a:t>Samræming við aðra löggjöf um loftgæði</a:t>
            </a:r>
          </a:p>
          <a:p>
            <a:pPr lvl="1"/>
            <a:r>
              <a:rPr lang="is-IS" sz="2000" dirty="0" smtClean="0"/>
              <a:t>Um 20% af losun GHL í ESB kemur frá vegasamgöngum</a:t>
            </a:r>
          </a:p>
          <a:p>
            <a:endParaRPr lang="is-IS" dirty="0" smtClean="0"/>
          </a:p>
          <a:p>
            <a:endParaRPr lang="is-IS" dirty="0" smtClean="0"/>
          </a:p>
          <a:p>
            <a:pPr lvl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Markmiðið</a:t>
            </a:r>
            <a:endParaRPr lang="en-U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1200"/>
            <a:ext cx="8136904" cy="3752056"/>
          </a:xfrm>
        </p:spPr>
        <p:txBody>
          <a:bodyPr/>
          <a:lstStyle/>
          <a:p>
            <a:r>
              <a:rPr lang="is-IS" sz="2800" dirty="0" smtClean="0">
                <a:solidFill>
                  <a:prstClr val="black"/>
                </a:solidFill>
              </a:rPr>
              <a:t>Hvetja til þróunar á eldsneyti og lífeldsneyti sem inniheldur minna af kolefni</a:t>
            </a:r>
          </a:p>
          <a:p>
            <a:r>
              <a:rPr lang="is-IS" sz="2800" dirty="0" smtClean="0"/>
              <a:t>Að minnka losun CO</a:t>
            </a:r>
            <a:r>
              <a:rPr lang="is-IS" sz="2800" baseline="-12000" dirty="0" smtClean="0"/>
              <a:t>2</a:t>
            </a:r>
            <a:r>
              <a:rPr lang="is-IS" sz="2800" dirty="0" smtClean="0"/>
              <a:t> til ársins 2020 um 500 milljón tonn</a:t>
            </a:r>
          </a:p>
          <a:p>
            <a:pPr lvl="1"/>
            <a:r>
              <a:rPr lang="is-IS" sz="2400" dirty="0" smtClean="0"/>
              <a:t>samanlögð losun Svíþjóðar og Spánar 2007</a:t>
            </a:r>
          </a:p>
          <a:p>
            <a:r>
              <a:rPr lang="is-IS" sz="2800" dirty="0" smtClean="0"/>
              <a:t>Að framleiðsla á lífeldsneyti verði sjálfbær</a:t>
            </a:r>
          </a:p>
          <a:p>
            <a:pPr lvl="1"/>
            <a:r>
              <a:rPr lang="is-IS" sz="2400" dirty="0" smtClean="0"/>
              <a:t>Strangar kröfum um t.d. landnotkun og fleira. Vottun frá óháðum aðila.</a:t>
            </a:r>
          </a:p>
          <a:p>
            <a:pPr lvl="1"/>
            <a:endParaRPr lang="is-IS" dirty="0" smtClean="0"/>
          </a:p>
          <a:p>
            <a:pPr lvl="1"/>
            <a:endParaRPr lang="is-I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895368"/>
          </a:xfrm>
        </p:spPr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Helstu breytingar - 1</a:t>
            </a:r>
            <a:endParaRPr lang="en-U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992888" cy="4680520"/>
          </a:xfrm>
        </p:spPr>
        <p:txBody>
          <a:bodyPr/>
          <a:lstStyle/>
          <a:p>
            <a:pPr>
              <a:buNone/>
            </a:pPr>
            <a:r>
              <a:rPr lang="is-IS" sz="2800" dirty="0" smtClean="0"/>
              <a:t>Fyrir </a:t>
            </a:r>
            <a:r>
              <a:rPr lang="is-IS" sz="2800" dirty="0" smtClean="0"/>
              <a:t>birgja (</a:t>
            </a:r>
            <a:r>
              <a:rPr lang="is-IS" sz="2800" dirty="0" smtClean="0"/>
              <a:t>gr. </a:t>
            </a:r>
            <a:r>
              <a:rPr lang="is-IS" sz="2800" smtClean="0"/>
              <a:t>7a og 7d):</a:t>
            </a:r>
            <a:endParaRPr lang="is-IS" sz="2800" dirty="0" smtClean="0"/>
          </a:p>
          <a:p>
            <a:r>
              <a:rPr lang="is-IS" sz="2400" dirty="0" smtClean="0"/>
              <a:t>Þurfa að skila inn lífsferilsgreiningu á eldsneyti, frá og með 2011, til </a:t>
            </a:r>
            <a:r>
              <a:rPr lang="is-IS" sz="2400" dirty="0" smtClean="0"/>
              <a:t>Umhverfisstofnunar</a:t>
            </a:r>
            <a:endParaRPr lang="is-IS" sz="2400" dirty="0" smtClean="0"/>
          </a:p>
          <a:p>
            <a:pPr lvl="1"/>
            <a:r>
              <a:rPr lang="is-IS" sz="2000" dirty="0" smtClean="0"/>
              <a:t>“</a:t>
            </a:r>
            <a:r>
              <a:rPr lang="is-IS" sz="2000" dirty="0" err="1" smtClean="0"/>
              <a:t>all</a:t>
            </a:r>
            <a:r>
              <a:rPr lang="is-IS" sz="2000" dirty="0" smtClean="0"/>
              <a:t> net </a:t>
            </a:r>
            <a:r>
              <a:rPr lang="is-IS" sz="2000" dirty="0" err="1" smtClean="0"/>
              <a:t>emission</a:t>
            </a:r>
            <a:r>
              <a:rPr lang="is-IS" sz="2000" dirty="0" smtClean="0"/>
              <a:t> of CO</a:t>
            </a:r>
            <a:r>
              <a:rPr lang="is-IS" sz="2000" baseline="-25000" dirty="0" smtClean="0"/>
              <a:t>2</a:t>
            </a:r>
            <a:r>
              <a:rPr lang="is-IS" sz="2000" dirty="0" smtClean="0"/>
              <a:t>, CH</a:t>
            </a:r>
            <a:r>
              <a:rPr lang="is-IS" sz="2000" baseline="-25000" dirty="0" smtClean="0"/>
              <a:t>4</a:t>
            </a:r>
            <a:r>
              <a:rPr lang="is-IS" sz="2000" dirty="0" smtClean="0"/>
              <a:t> </a:t>
            </a:r>
            <a:r>
              <a:rPr lang="is-IS" sz="2000" dirty="0" err="1" smtClean="0"/>
              <a:t>and</a:t>
            </a:r>
            <a:r>
              <a:rPr lang="is-IS" sz="2000" dirty="0" smtClean="0"/>
              <a:t> N</a:t>
            </a:r>
            <a:r>
              <a:rPr lang="is-IS" sz="2000" baseline="-25000" dirty="0" smtClean="0"/>
              <a:t>2</a:t>
            </a:r>
            <a:r>
              <a:rPr lang="is-IS" sz="2000" dirty="0" smtClean="0"/>
              <a:t>O </a:t>
            </a:r>
            <a:r>
              <a:rPr lang="is-IS" sz="2000" dirty="0" err="1" smtClean="0"/>
              <a:t>that</a:t>
            </a:r>
            <a:r>
              <a:rPr lang="is-IS" sz="2000" dirty="0" smtClean="0"/>
              <a:t> </a:t>
            </a:r>
            <a:r>
              <a:rPr lang="is-IS" sz="2000" dirty="0" err="1" smtClean="0"/>
              <a:t>can</a:t>
            </a:r>
            <a:r>
              <a:rPr lang="is-IS" sz="2000" dirty="0" smtClean="0"/>
              <a:t> </a:t>
            </a:r>
            <a:r>
              <a:rPr lang="is-IS" sz="2000" dirty="0" err="1" smtClean="0"/>
              <a:t>be</a:t>
            </a:r>
            <a:r>
              <a:rPr lang="is-IS" sz="2000" dirty="0" smtClean="0"/>
              <a:t> </a:t>
            </a:r>
            <a:r>
              <a:rPr lang="is-IS" sz="2000" dirty="0" err="1" smtClean="0"/>
              <a:t>assigned</a:t>
            </a:r>
            <a:r>
              <a:rPr lang="is-IS" sz="2000" dirty="0" smtClean="0"/>
              <a:t> </a:t>
            </a:r>
            <a:r>
              <a:rPr lang="is-IS" sz="2000" dirty="0" err="1" smtClean="0"/>
              <a:t>to</a:t>
            </a:r>
            <a:r>
              <a:rPr lang="is-IS" sz="2000" dirty="0" smtClean="0"/>
              <a:t> </a:t>
            </a:r>
            <a:r>
              <a:rPr lang="is-IS" sz="2000" dirty="0" err="1" smtClean="0"/>
              <a:t>the</a:t>
            </a:r>
            <a:r>
              <a:rPr lang="is-IS" sz="2000" dirty="0" smtClean="0"/>
              <a:t> </a:t>
            </a:r>
            <a:r>
              <a:rPr lang="is-IS" sz="2000" dirty="0" err="1" smtClean="0"/>
              <a:t>fuel</a:t>
            </a:r>
            <a:r>
              <a:rPr lang="is-IS" sz="2000" dirty="0" smtClean="0"/>
              <a:t> </a:t>
            </a:r>
            <a:r>
              <a:rPr lang="is-IS" sz="2000" dirty="0" err="1" smtClean="0"/>
              <a:t>or</a:t>
            </a:r>
            <a:r>
              <a:rPr lang="is-IS" sz="2000" dirty="0" smtClean="0"/>
              <a:t> </a:t>
            </a:r>
            <a:r>
              <a:rPr lang="is-IS" sz="2000" dirty="0" err="1" smtClean="0"/>
              <a:t>energy</a:t>
            </a:r>
            <a:r>
              <a:rPr lang="is-IS" sz="2000" dirty="0" smtClean="0"/>
              <a:t> </a:t>
            </a:r>
            <a:r>
              <a:rPr lang="is-IS" sz="2000" dirty="0" err="1" smtClean="0"/>
              <a:t>supplied</a:t>
            </a:r>
            <a:r>
              <a:rPr lang="is-IS" sz="2000" dirty="0" smtClean="0"/>
              <a:t>”</a:t>
            </a:r>
          </a:p>
          <a:p>
            <a:r>
              <a:rPr lang="is-IS" sz="2400" dirty="0" smtClean="0"/>
              <a:t>Eiga að draga úr losun GHL í áföngum um allt að 10% fram til 2020</a:t>
            </a:r>
          </a:p>
          <a:p>
            <a:pPr lvl="1"/>
            <a:r>
              <a:rPr lang="is-IS" sz="2000" dirty="0" smtClean="0"/>
              <a:t>6% - notkun á </a:t>
            </a:r>
            <a:r>
              <a:rPr lang="is-IS" sz="2000" dirty="0" err="1" smtClean="0"/>
              <a:t>lífdísel</a:t>
            </a:r>
            <a:r>
              <a:rPr lang="is-IS" sz="2000" dirty="0" smtClean="0"/>
              <a:t>, “</a:t>
            </a:r>
            <a:r>
              <a:rPr lang="is-IS" sz="2000" dirty="0" err="1" smtClean="0"/>
              <a:t>alternative</a:t>
            </a:r>
            <a:r>
              <a:rPr lang="is-IS" sz="2000" dirty="0" smtClean="0"/>
              <a:t>” </a:t>
            </a:r>
            <a:r>
              <a:rPr lang="is-IS" sz="2000" dirty="0" err="1" smtClean="0"/>
              <a:t>fuel</a:t>
            </a:r>
            <a:r>
              <a:rPr lang="is-IS" sz="2000" dirty="0" smtClean="0"/>
              <a:t>, draga úr “</a:t>
            </a:r>
            <a:r>
              <a:rPr lang="is-IS" sz="2000" dirty="0" err="1" smtClean="0"/>
              <a:t>flaring</a:t>
            </a:r>
            <a:r>
              <a:rPr lang="is-IS" sz="2000" dirty="0" smtClean="0"/>
              <a:t> </a:t>
            </a:r>
            <a:r>
              <a:rPr lang="is-IS" sz="2000" dirty="0" err="1" smtClean="0"/>
              <a:t>and</a:t>
            </a:r>
            <a:r>
              <a:rPr lang="is-IS" sz="2000" dirty="0" smtClean="0"/>
              <a:t> </a:t>
            </a:r>
            <a:r>
              <a:rPr lang="is-IS" sz="2000" dirty="0" err="1" smtClean="0"/>
              <a:t>venting</a:t>
            </a:r>
            <a:r>
              <a:rPr lang="is-IS" sz="2000" dirty="0" smtClean="0"/>
              <a:t>” við framleiðslu</a:t>
            </a:r>
          </a:p>
          <a:p>
            <a:pPr lvl="1"/>
            <a:r>
              <a:rPr lang="is-IS" sz="2000" dirty="0" smtClean="0"/>
              <a:t>2% - rafbílavæðing, </a:t>
            </a:r>
            <a:r>
              <a:rPr lang="en-US" sz="2000" dirty="0" err="1" smtClean="0"/>
              <a:t>geymsla</a:t>
            </a:r>
            <a:r>
              <a:rPr lang="en-US" sz="2000" dirty="0" smtClean="0"/>
              <a:t> </a:t>
            </a:r>
            <a:r>
              <a:rPr lang="en-US" sz="2000" dirty="0" err="1" smtClean="0"/>
              <a:t>kolefnis</a:t>
            </a:r>
            <a:r>
              <a:rPr lang="en-US" sz="2000" dirty="0" smtClean="0"/>
              <a:t> í </a:t>
            </a:r>
            <a:r>
              <a:rPr lang="en-US" sz="2000" dirty="0" err="1" smtClean="0"/>
              <a:t>jarðlögum</a:t>
            </a:r>
            <a:r>
              <a:rPr lang="en-US" sz="2000" dirty="0" smtClean="0"/>
              <a:t> (CCS)</a:t>
            </a:r>
            <a:endParaRPr lang="is-IS" sz="2000" dirty="0" smtClean="0"/>
          </a:p>
          <a:p>
            <a:pPr lvl="1"/>
            <a:r>
              <a:rPr lang="is-IS" sz="2000" dirty="0" smtClean="0"/>
              <a:t>2% - </a:t>
            </a:r>
            <a:r>
              <a:rPr lang="en-US" sz="2000" dirty="0" err="1" smtClean="0"/>
              <a:t>loftslagsvæn</a:t>
            </a:r>
            <a:r>
              <a:rPr lang="en-US" sz="2000" dirty="0" smtClean="0"/>
              <a:t> </a:t>
            </a:r>
            <a:r>
              <a:rPr lang="en-US" sz="2000" dirty="0" err="1" smtClean="0"/>
              <a:t>þróunaraðstoð</a:t>
            </a:r>
            <a:r>
              <a:rPr lang="en-US" sz="2000" dirty="0" smtClean="0"/>
              <a:t> (</a:t>
            </a:r>
            <a:r>
              <a:rPr lang="is-IS" sz="2000" dirty="0" smtClean="0"/>
              <a:t>CDM)</a:t>
            </a:r>
          </a:p>
          <a:p>
            <a:r>
              <a:rPr lang="is-IS" sz="2400" b="1" dirty="0" smtClean="0"/>
              <a:t>Birgjar mega vinna saman að ofangreindri vinnu.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Helstu breytingar - 2</a:t>
            </a:r>
            <a:endParaRPr lang="en-U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7992888" cy="3312368"/>
          </a:xfrm>
        </p:spPr>
        <p:txBody>
          <a:bodyPr/>
          <a:lstStyle/>
          <a:p>
            <a:pPr>
              <a:buNone/>
            </a:pPr>
            <a:r>
              <a:rPr lang="is-IS" sz="2400" dirty="0" smtClean="0"/>
              <a:t>Fyrir birgja/bensínstöðvar:</a:t>
            </a:r>
          </a:p>
          <a:p>
            <a:r>
              <a:rPr lang="is-IS" sz="2400" dirty="0" smtClean="0"/>
              <a:t>Koma upp gufugleypibúnaði á bensínstöðvum</a:t>
            </a:r>
          </a:p>
          <a:p>
            <a:pPr lvl="1"/>
            <a:r>
              <a:rPr lang="is-IS" sz="2400" dirty="0" smtClean="0"/>
              <a:t>Með aukinni íblöndun á etanóli mun verða aukning í losun á mengandi gufum (VOC)</a:t>
            </a:r>
          </a:p>
          <a:p>
            <a:r>
              <a:rPr lang="is-IS" sz="2400" dirty="0" smtClean="0"/>
              <a:t>Merkja hinar ýmsu bensínblöndur skv. nýjum stöðlum til að koma í veg fyrir ranga notkun</a:t>
            </a:r>
          </a:p>
          <a:p>
            <a:r>
              <a:rPr lang="is-IS" sz="2400" dirty="0" smtClean="0"/>
              <a:t>Verða að upplýsa notendur um hreinsiefni í eldsneyti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2096"/>
          </a:xfrm>
        </p:spPr>
        <p:txBody>
          <a:bodyPr/>
          <a:lstStyle/>
          <a:p>
            <a:pPr>
              <a:buNone/>
            </a:pPr>
            <a:r>
              <a:rPr lang="is-IS" dirty="0" smtClean="0"/>
              <a:t>Fyrir Evrópusambandið</a:t>
            </a:r>
          </a:p>
          <a:p>
            <a:r>
              <a:rPr lang="is-IS" sz="2400" dirty="0" smtClean="0"/>
              <a:t>Vinna ákveðna grunnvinnu svo hægt sé að framkvæma ákvæði nýju tilskipunarinnar.</a:t>
            </a:r>
          </a:p>
          <a:p>
            <a:pPr lvl="1"/>
            <a:r>
              <a:rPr lang="is-IS" sz="2000" dirty="0" smtClean="0"/>
              <a:t>Nýir staðlar fyrir bensínblöndu með íblönduðu etanóli </a:t>
            </a:r>
          </a:p>
          <a:p>
            <a:pPr lvl="1"/>
            <a:r>
              <a:rPr lang="is-IS" sz="2000" dirty="0" smtClean="0"/>
              <a:t>Nýir staðlar fyrir merkingar eldsneytis </a:t>
            </a:r>
          </a:p>
          <a:p>
            <a:pPr lvl="1"/>
            <a:r>
              <a:rPr lang="is-IS" sz="2000" dirty="0" smtClean="0"/>
              <a:t>Greiningarvinna á landssvæðum í Evrópu (NUTS)</a:t>
            </a:r>
          </a:p>
          <a:p>
            <a:pPr lvl="1"/>
            <a:r>
              <a:rPr lang="is-IS" sz="2000" dirty="0" smtClean="0"/>
              <a:t>Mat á áhrifum á heilsu og umhverfi vegna notkunar á málm-viðbótarefnum.</a:t>
            </a:r>
          </a:p>
          <a:p>
            <a:pPr lvl="1"/>
            <a:r>
              <a:rPr lang="is-IS" sz="2000" dirty="0" smtClean="0"/>
              <a:t>Skýrar reglur um gufugleypibúnað á bensínstöðvum</a:t>
            </a:r>
          </a:p>
          <a:p>
            <a:pPr lvl="1"/>
            <a:r>
              <a:rPr lang="is-IS" sz="2000" dirty="0" smtClean="0"/>
              <a:t>Skýrslugerð…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27584" y="908720"/>
            <a:ext cx="7772400" cy="89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1D5C9F"/>
                </a:solidFill>
                <a:effectLst/>
                <a:uLnTx/>
                <a:uFillTx/>
                <a:latin typeface="+mj-lt"/>
                <a:ea typeface="ヒラギノ角ゴ Pro W3" pitchFamily="-106" charset="-128"/>
                <a:cs typeface="Verdana"/>
              </a:rPr>
              <a:t>Helstu breytingar - 3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1D5C9F"/>
              </a:solidFill>
              <a:effectLst/>
              <a:uLnTx/>
              <a:uFillTx/>
              <a:latin typeface="+mj-lt"/>
              <a:ea typeface="ヒラギノ角ゴ Pro W3" pitchFamily="-106" charset="-128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81200"/>
            <a:ext cx="7918648" cy="4114800"/>
          </a:xfrm>
        </p:spPr>
        <p:txBody>
          <a:bodyPr/>
          <a:lstStyle/>
          <a:p>
            <a:pPr>
              <a:buNone/>
            </a:pPr>
            <a:r>
              <a:rPr lang="is-IS" dirty="0" smtClean="0"/>
              <a:t>Fyrir aðildarríki:</a:t>
            </a:r>
          </a:p>
          <a:p>
            <a:r>
              <a:rPr lang="is-IS" sz="2800" dirty="0" smtClean="0"/>
              <a:t>Eftirlit með framkvæmd reglugerðarinnar.</a:t>
            </a:r>
          </a:p>
          <a:p>
            <a:pPr lvl="1"/>
            <a:r>
              <a:rPr lang="is-IS" sz="2400" dirty="0" smtClean="0"/>
              <a:t>Taka við endurskoðuðum skýrslum birgja um LCA eldsneytis</a:t>
            </a:r>
          </a:p>
          <a:p>
            <a:r>
              <a:rPr lang="is-IS" sz="2800" dirty="0" smtClean="0"/>
              <a:t>Senda f</a:t>
            </a:r>
            <a:r>
              <a:rPr lang="en-US" sz="2800" dirty="0" err="1" smtClean="0"/>
              <a:t>ramkvæmdastjórn</a:t>
            </a:r>
            <a:r>
              <a:rPr lang="en-US" sz="2800" dirty="0" smtClean="0"/>
              <a:t> </a:t>
            </a:r>
            <a:r>
              <a:rPr lang="is-IS" sz="2800" dirty="0" smtClean="0"/>
              <a:t>ESB upplýsingar:</a:t>
            </a:r>
          </a:p>
          <a:p>
            <a:pPr lvl="1"/>
            <a:r>
              <a:rPr lang="is-IS" sz="2400" dirty="0" smtClean="0"/>
              <a:t>Um ofangreindar skýrslur (sem birtir þær)</a:t>
            </a:r>
          </a:p>
          <a:p>
            <a:pPr lvl="1"/>
            <a:r>
              <a:rPr lang="is-IS" sz="2400" dirty="0" smtClean="0"/>
              <a:t>Hvort undanþágur á gufuþrýstingi eru nýttar í ríkinu.</a:t>
            </a:r>
          </a:p>
          <a:p>
            <a:pPr lvl="1"/>
            <a:r>
              <a:rPr lang="is-IS" sz="2400" dirty="0" smtClean="0"/>
              <a:t>Flokkun landssvæðis í ríkinu (NUTS)</a:t>
            </a:r>
          </a:p>
          <a:p>
            <a:endParaRPr lang="is-IS" sz="2800" dirty="0" smtClean="0"/>
          </a:p>
          <a:p>
            <a:endParaRPr lang="is-IS" dirty="0" smtClean="0"/>
          </a:p>
          <a:p>
            <a:endParaRPr lang="is-I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27584" y="908720"/>
            <a:ext cx="7772400" cy="89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1D5C9F"/>
                </a:solidFill>
                <a:effectLst/>
                <a:uLnTx/>
                <a:uFillTx/>
                <a:latin typeface="+mj-lt"/>
                <a:ea typeface="ヒラギノ角ゴ Pro W3" pitchFamily="-106" charset="-128"/>
                <a:cs typeface="Verdana"/>
              </a:rPr>
              <a:t>Helstu breytingar - 4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1D5C9F"/>
              </a:solidFill>
              <a:effectLst/>
              <a:uLnTx/>
              <a:uFillTx/>
              <a:latin typeface="+mj-lt"/>
              <a:ea typeface="ヒラギノ角ゴ Pro W3" pitchFamily="-106" charset="-128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248472"/>
          </a:xfrm>
        </p:spPr>
        <p:txBody>
          <a:bodyPr/>
          <a:lstStyle/>
          <a:p>
            <a:r>
              <a:rPr lang="is-IS" sz="2800" dirty="0" smtClean="0"/>
              <a:t>Gufuþrýstingshámörk eru sett á eldsneyti vegna loftmengunar</a:t>
            </a:r>
          </a:p>
          <a:p>
            <a:r>
              <a:rPr lang="is-IS" sz="2800" dirty="0" smtClean="0"/>
              <a:t>Frávik fyrir “köld svæði”:</a:t>
            </a:r>
          </a:p>
          <a:p>
            <a:pPr lvl="1"/>
            <a:r>
              <a:rPr lang="is-IS" sz="2400" dirty="0" smtClean="0"/>
              <a:t>Ef hitastig í aðildarríki er undir 12°C a.m.k. tvo mánuði á tímabilinu júní, júlí og ágúst þá er hægt að fá undanþágu frá hámarksgufuþrýstingi eldsneytis sem notað er í ríkinu.</a:t>
            </a:r>
          </a:p>
          <a:p>
            <a:pPr lvl="1"/>
            <a:r>
              <a:rPr lang="is-IS" sz="2400" dirty="0" smtClean="0"/>
              <a:t>Danmörk, Eistland, Finnland, Írland, Litháen, Svíþjóð og Bretland (vantar Ísland í Evróputilskipunina)</a:t>
            </a:r>
          </a:p>
          <a:p>
            <a:endParaRPr lang="is-I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827584" y="908720"/>
            <a:ext cx="7772400" cy="895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1D5C9F"/>
                </a:solidFill>
                <a:effectLst/>
                <a:uLnTx/>
                <a:uFillTx/>
                <a:latin typeface="+mj-lt"/>
                <a:ea typeface="ヒラギノ角ゴ Pro W3" pitchFamily="-106" charset="-128"/>
                <a:cs typeface="Verdana"/>
              </a:rPr>
              <a:t>Undanþágur</a:t>
            </a:r>
            <a:r>
              <a:rPr kumimoji="0" lang="is-IS" sz="4400" b="0" i="0" u="none" strike="noStrike" kern="0" cap="none" spc="0" normalizeH="0" noProof="0" dirty="0" smtClean="0">
                <a:ln>
                  <a:noFill/>
                </a:ln>
                <a:solidFill>
                  <a:srgbClr val="1D5C9F"/>
                </a:solidFill>
                <a:effectLst/>
                <a:uLnTx/>
                <a:uFillTx/>
                <a:latin typeface="+mj-lt"/>
                <a:ea typeface="ヒラギノ角ゴ Pro W3" pitchFamily="-106" charset="-128"/>
                <a:cs typeface="Verdana"/>
              </a:rPr>
              <a:t> – köld svæði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1D5C9F"/>
              </a:solidFill>
              <a:effectLst/>
              <a:uLnTx/>
              <a:uFillTx/>
              <a:latin typeface="+mj-lt"/>
              <a:ea typeface="ヒラギノ角ゴ Pro W3" pitchFamily="-106" charset="-128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>
                <a:solidFill>
                  <a:srgbClr val="1D5C9F"/>
                </a:solidFill>
              </a:rPr>
              <a:t>Viðaukar og efni þeirra</a:t>
            </a:r>
            <a:endParaRPr lang="en-US" dirty="0">
              <a:solidFill>
                <a:srgbClr val="1D5C9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464024"/>
          </a:xfrm>
        </p:spPr>
        <p:txBody>
          <a:bodyPr/>
          <a:lstStyle/>
          <a:p>
            <a:r>
              <a:rPr lang="is-IS" sz="2400" b="1" dirty="0" smtClean="0"/>
              <a:t>Viðauki I</a:t>
            </a:r>
            <a:r>
              <a:rPr lang="is-IS" sz="2400" dirty="0" smtClean="0"/>
              <a:t>: </a:t>
            </a:r>
          </a:p>
          <a:p>
            <a:pPr lvl="1"/>
            <a:r>
              <a:rPr lang="is-IS" sz="2000" dirty="0" smtClean="0"/>
              <a:t>Kröfur til eldsneytis fyrir rafkveikjuhreyfla (bensín)</a:t>
            </a:r>
          </a:p>
          <a:p>
            <a:r>
              <a:rPr lang="is-IS" sz="2400" b="1" dirty="0" smtClean="0"/>
              <a:t>Viðauki II</a:t>
            </a:r>
            <a:r>
              <a:rPr lang="is-IS" sz="2400" dirty="0" smtClean="0"/>
              <a:t>: </a:t>
            </a:r>
          </a:p>
          <a:p>
            <a:pPr lvl="1"/>
            <a:r>
              <a:rPr lang="is-IS" sz="2000" dirty="0" smtClean="0"/>
              <a:t>Kröfur til eldsneytis fyrir þrýstikveikjuhreyfla (dísil)</a:t>
            </a:r>
          </a:p>
          <a:p>
            <a:r>
              <a:rPr lang="is-IS" sz="2400" b="1" dirty="0" smtClean="0"/>
              <a:t>Viðauki III</a:t>
            </a:r>
            <a:r>
              <a:rPr lang="is-IS" sz="2400" dirty="0" smtClean="0"/>
              <a:t>: </a:t>
            </a:r>
          </a:p>
          <a:p>
            <a:pPr lvl="1"/>
            <a:r>
              <a:rPr lang="is-IS" sz="2000" dirty="0" smtClean="0"/>
              <a:t>Leyfð gufuþrýstingshámörk fyrir bensín sem inniheldur lífetanól (</a:t>
            </a:r>
            <a:r>
              <a:rPr lang="is-IS" sz="2000" dirty="0" err="1" smtClean="0"/>
              <a:t>bioethanol</a:t>
            </a:r>
            <a:r>
              <a:rPr lang="is-IS" sz="2000" dirty="0" smtClean="0"/>
              <a:t>)</a:t>
            </a:r>
          </a:p>
          <a:p>
            <a:r>
              <a:rPr lang="is-IS" sz="2400" b="1" dirty="0" smtClean="0"/>
              <a:t>Viðauki IV</a:t>
            </a:r>
            <a:r>
              <a:rPr lang="is-IS" sz="2400" dirty="0" smtClean="0"/>
              <a:t>: </a:t>
            </a:r>
          </a:p>
          <a:p>
            <a:pPr lvl="1"/>
            <a:r>
              <a:rPr lang="is-IS" sz="2000" dirty="0" smtClean="0"/>
              <a:t>Leiðbeiningar  til að reikna lífsferillosun GHL frá lífeldsneyti</a:t>
            </a:r>
            <a:endParaRPr lang="en-US" sz="20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"/>
</p:tagLst>
</file>

<file path=ppt/theme/theme1.xml><?xml version="1.0" encoding="utf-8"?>
<a:theme xmlns:a="http://schemas.openxmlformats.org/drawingml/2006/main" name="2009 30 EC_kynning261110">
  <a:themeElements>
    <a:clrScheme name="Umhverfisstofnun">
      <a:dk1>
        <a:sysClr val="windowText" lastClr="000000"/>
      </a:dk1>
      <a:lt1>
        <a:sysClr val="window" lastClr="FFFFFF"/>
      </a:lt1>
      <a:dk2>
        <a:srgbClr val="332200"/>
      </a:dk2>
      <a:lt2>
        <a:srgbClr val="F9FDC3"/>
      </a:lt2>
      <a:accent1>
        <a:srgbClr val="39B54A"/>
      </a:accent1>
      <a:accent2>
        <a:srgbClr val="0083CA"/>
      </a:accent2>
      <a:accent3>
        <a:srgbClr val="4F6228"/>
      </a:accent3>
      <a:accent4>
        <a:srgbClr val="5F497A"/>
      </a:accent4>
      <a:accent5>
        <a:srgbClr val="953734"/>
      </a:accent5>
      <a:accent6>
        <a:srgbClr val="E36C09"/>
      </a:accent6>
      <a:hlink>
        <a:srgbClr val="C96411"/>
      </a:hlink>
      <a:folHlink>
        <a:srgbClr val="7500C4"/>
      </a:folHlink>
    </a:clrScheme>
    <a:fontScheme name="Umhverfisstofnun">
      <a:majorFont>
        <a:latin typeface="Kozuka Gothic Pro B"/>
        <a:ea typeface=""/>
        <a:cs typeface=""/>
      </a:majorFont>
      <a:minorFont>
        <a:latin typeface="Kozuka Gothic Pro L"/>
        <a:ea typeface=""/>
        <a:cs typeface="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2009 30 EC_kynning261110</Template>
  <TotalTime>758</TotalTime>
  <Words>1119</Words>
  <Application>Microsoft Office PowerPoint</Application>
  <PresentationFormat>On-screen Show (4:3)</PresentationFormat>
  <Paragraphs>308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2009 30 EC_kynning261110</vt:lpstr>
      <vt:lpstr>Kynningarfundur um tilskipun 2009/30/EB</vt:lpstr>
      <vt:lpstr>Um hvað snýst málið?</vt:lpstr>
      <vt:lpstr>Markmiðið</vt:lpstr>
      <vt:lpstr>Helstu breytingar - 1</vt:lpstr>
      <vt:lpstr>Helstu breytingar - 2</vt:lpstr>
      <vt:lpstr>Slide 6</vt:lpstr>
      <vt:lpstr>Slide 7</vt:lpstr>
      <vt:lpstr>Slide 8</vt:lpstr>
      <vt:lpstr>Viðaukar og efni þeirra</vt:lpstr>
      <vt:lpstr>Slide 10</vt:lpstr>
      <vt:lpstr>Slide 11</vt:lpstr>
      <vt:lpstr>Slide 12</vt:lpstr>
      <vt:lpstr>Slide 13</vt:lpstr>
      <vt:lpstr>Samantekt</vt:lpstr>
      <vt:lpstr>NJÓTUM UMHVERFISINS OG STÖNDUM VÖRÐ UM ÞAÐ SAMAN</vt:lpstr>
    </vt:vector>
  </TitlesOfParts>
  <Company>Umhverfisstofnun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Kynningarfundur um tilskipun 2009/30/EC</dc:title>
  <dc:creator>bergthoras</dc:creator>
  <cp:lastModifiedBy>bergthoras</cp:lastModifiedBy>
  <cp:revision>79</cp:revision>
  <dcterms:created xsi:type="dcterms:W3CDTF">2010-11-16T14:04:29Z</dcterms:created>
  <dcterms:modified xsi:type="dcterms:W3CDTF">2010-11-26T11:32:17Z</dcterms:modified>
</cp:coreProperties>
</file>