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59" r:id="rId4"/>
    <p:sldId id="285" r:id="rId5"/>
    <p:sldId id="286" r:id="rId6"/>
    <p:sldId id="287" r:id="rId7"/>
    <p:sldId id="288" r:id="rId8"/>
    <p:sldId id="289" r:id="rId9"/>
    <p:sldId id="263" r:id="rId10"/>
    <p:sldId id="262" r:id="rId11"/>
    <p:sldId id="265" r:id="rId12"/>
    <p:sldId id="266" r:id="rId13"/>
    <p:sldId id="267" r:id="rId14"/>
    <p:sldId id="268" r:id="rId15"/>
    <p:sldId id="269" r:id="rId16"/>
    <p:sldId id="284" r:id="rId17"/>
    <p:sldId id="273" r:id="rId18"/>
    <p:sldId id="270" r:id="rId19"/>
    <p:sldId id="271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57" r:id="rId32"/>
  </p:sldIdLst>
  <p:sldSz cx="9144000" cy="6858000" type="screen4x3"/>
  <p:notesSz cx="6705600" cy="9842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CA"/>
    <a:srgbClr val="39B54A"/>
    <a:srgbClr val="1D5C9F"/>
    <a:srgbClr val="336600"/>
    <a:srgbClr val="008000"/>
    <a:srgbClr val="FFFFCC"/>
    <a:srgbClr val="FFCC99"/>
    <a:srgbClr val="FF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3" autoAdjust="0"/>
    <p:restoredTop sz="89486" autoAdjust="0"/>
  </p:normalViewPr>
  <p:slideViewPr>
    <p:cSldViewPr>
      <p:cViewPr>
        <p:scale>
          <a:sx n="100" d="100"/>
          <a:sy n="100" d="100"/>
        </p:scale>
        <p:origin x="-194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90" y="-72"/>
      </p:cViewPr>
      <p:guideLst>
        <p:guide orient="horz" pos="3100"/>
        <p:guide pos="211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6348" cy="49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675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99252" y="0"/>
            <a:ext cx="2906348" cy="49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675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50296"/>
            <a:ext cx="2906348" cy="49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675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99252" y="9350296"/>
            <a:ext cx="2906348" cy="49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</a:defRPr>
            </a:lvl1pPr>
          </a:lstStyle>
          <a:p>
            <a:fld id="{DD548EB7-505A-4143-8BC5-B2C6789EB46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263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6348" cy="49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9252" y="0"/>
            <a:ext cx="2906348" cy="49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6600"/>
            <a:ext cx="4921250" cy="3690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4508" y="4674360"/>
            <a:ext cx="4916585" cy="443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50296"/>
            <a:ext cx="2906348" cy="49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9252" y="9350296"/>
            <a:ext cx="2906348" cy="49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</a:defRPr>
            </a:lvl1pPr>
          </a:lstStyle>
          <a:p>
            <a:fld id="{0D4D1C11-CC54-4AD0-8FE9-A5445E3857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401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-106" charset="-128"/>
        <a:cs typeface="ヒラギノ角ゴ Pro W3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813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58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2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2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342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608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84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147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212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756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09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j-lt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Verdan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642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3049"/>
            <a:ext cx="4040188" cy="53182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3049"/>
            <a:ext cx="4041775" cy="53182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3008313" cy="7858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8671"/>
            <a:ext cx="5111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4489"/>
            <a:ext cx="3008313" cy="4357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857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86388"/>
            <a:ext cx="5486400" cy="7858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undi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57232"/>
            <a:ext cx="7772400" cy="89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8596" y="6215082"/>
            <a:ext cx="1619248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6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pitchFamily="-106" charset="-128"/>
          <a:cs typeface="Verdana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-10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-10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-10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-10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pitchFamily="-106" charset="-128"/>
          <a:cs typeface="Verdan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pitchFamily="-65" charset="-128"/>
          <a:cs typeface="Verdan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pitchFamily="-65" charset="-128"/>
          <a:cs typeface="Verdan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65" charset="-128"/>
          <a:cs typeface="Verdan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65" charset="-128"/>
          <a:cs typeface="Verdan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hverfisstofnun RG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43" y="339135"/>
            <a:ext cx="7164914" cy="251836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284984"/>
            <a:ext cx="7772400" cy="1470025"/>
          </a:xfrm>
        </p:spPr>
        <p:txBody>
          <a:bodyPr/>
          <a:lstStyle/>
          <a:p>
            <a:r>
              <a:rPr lang="is-IS" dirty="0" smtClean="0">
                <a:solidFill>
                  <a:schemeClr val="accent2"/>
                </a:solidFill>
              </a:rPr>
              <a:t>Reglugerðir um </a:t>
            </a:r>
            <a:r>
              <a:rPr lang="is-IS" dirty="0" err="1" smtClean="0">
                <a:solidFill>
                  <a:schemeClr val="accent2"/>
                </a:solidFill>
              </a:rPr>
              <a:t>sæfivörur</a:t>
            </a:r>
            <a:r>
              <a:rPr lang="is-IS" dirty="0" smtClean="0">
                <a:solidFill>
                  <a:schemeClr val="accent2"/>
                </a:solidFill>
              </a:rPr>
              <a:t> á Íslandi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752600"/>
          </a:xfrm>
        </p:spPr>
        <p:txBody>
          <a:bodyPr/>
          <a:lstStyle/>
          <a:p>
            <a:endParaRPr lang="is-IS" dirty="0" smtClean="0"/>
          </a:p>
          <a:p>
            <a:r>
              <a:rPr lang="is-IS" dirty="0" smtClean="0"/>
              <a:t>Elín Ásgeirsdóttir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Jákvæði listinn – staðan í dag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800" dirty="0"/>
              <a:t>PT 2 -  Sótthreinsandi efni og önnur </a:t>
            </a:r>
            <a:r>
              <a:rPr lang="is-IS" sz="2800" dirty="0" err="1"/>
              <a:t>sæfiefni</a:t>
            </a:r>
            <a:r>
              <a:rPr lang="is-IS" sz="2800" dirty="0"/>
              <a:t> til einkanota og til nota innan heilsugæslunnar – </a:t>
            </a:r>
            <a:r>
              <a:rPr lang="is-IS" sz="2800" b="1" dirty="0"/>
              <a:t>1 virkt efni</a:t>
            </a:r>
          </a:p>
          <a:p>
            <a:r>
              <a:rPr lang="is-IS" sz="2800" dirty="0"/>
              <a:t>PT 8 – Viðarvarnarefni – </a:t>
            </a:r>
            <a:r>
              <a:rPr lang="is-IS" sz="2800" b="1" dirty="0"/>
              <a:t>16 virk efni</a:t>
            </a:r>
          </a:p>
          <a:p>
            <a:r>
              <a:rPr lang="is-IS" sz="2800" dirty="0"/>
              <a:t>PT 12  - Slímvarnarefni – </a:t>
            </a:r>
            <a:r>
              <a:rPr lang="is-IS" sz="2800" b="1" dirty="0"/>
              <a:t>1 virkt efni</a:t>
            </a:r>
          </a:p>
          <a:p>
            <a:r>
              <a:rPr lang="is-IS" sz="2800" dirty="0"/>
              <a:t>PT 14  -  Nagdýraeitur – </a:t>
            </a:r>
            <a:r>
              <a:rPr lang="is-IS" sz="2800" b="1" dirty="0"/>
              <a:t>12 virk efni</a:t>
            </a:r>
          </a:p>
          <a:p>
            <a:r>
              <a:rPr lang="is-IS" sz="2800" dirty="0"/>
              <a:t>PT 18 – </a:t>
            </a:r>
            <a:r>
              <a:rPr lang="is-IS" sz="2800" dirty="0" err="1"/>
              <a:t>Skordýraeyðar</a:t>
            </a:r>
            <a:r>
              <a:rPr lang="is-IS" sz="2800" dirty="0"/>
              <a:t> – </a:t>
            </a:r>
            <a:r>
              <a:rPr lang="is-IS" sz="2800" b="1" dirty="0"/>
              <a:t>27 virk efni</a:t>
            </a:r>
          </a:p>
          <a:p>
            <a:r>
              <a:rPr lang="is-IS" sz="2800" dirty="0"/>
              <a:t>PT 19 – Fæliefni og </a:t>
            </a:r>
            <a:r>
              <a:rPr lang="is-IS" sz="2800" dirty="0" err="1"/>
              <a:t>löðunarefni</a:t>
            </a:r>
            <a:r>
              <a:rPr lang="is-IS" sz="2800" dirty="0"/>
              <a:t> – </a:t>
            </a:r>
            <a:r>
              <a:rPr lang="is-IS" sz="2800" b="1" dirty="0"/>
              <a:t>3 virk efni</a:t>
            </a:r>
          </a:p>
          <a:p>
            <a:endParaRPr lang="is-IS" sz="2400" dirty="0"/>
          </a:p>
        </p:txBody>
      </p:sp>
    </p:spTree>
    <p:extLst>
      <p:ext uri="{BB962C8B-B14F-4D97-AF65-F5344CB8AC3E}">
        <p14:creationId xmlns:p14="http://schemas.microsoft.com/office/powerpoint/2010/main" val="53402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200" dirty="0"/>
              <a:t>Virk efni sem ekki </a:t>
            </a:r>
            <a:r>
              <a:rPr lang="is-IS" sz="3200" dirty="0" smtClean="0"/>
              <a:t>standast áhættumat</a:t>
            </a:r>
            <a:endParaRPr lang="is-I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sz="2800" dirty="0" smtClean="0"/>
          </a:p>
          <a:p>
            <a:r>
              <a:rPr lang="is-IS" sz="2800" dirty="0" smtClean="0"/>
              <a:t>Þau </a:t>
            </a:r>
            <a:r>
              <a:rPr lang="is-IS" sz="2800" dirty="0"/>
              <a:t>virku efni sem ekki standast áhættumat, </a:t>
            </a:r>
            <a:r>
              <a:rPr lang="is-IS" sz="2800" dirty="0" err="1"/>
              <a:t>s.k</a:t>
            </a:r>
            <a:r>
              <a:rPr lang="is-IS" sz="2800" dirty="0"/>
              <a:t>. </a:t>
            </a:r>
            <a:r>
              <a:rPr lang="is-IS" sz="2800" dirty="0" err="1"/>
              <a:t>non-inclusion</a:t>
            </a:r>
            <a:r>
              <a:rPr lang="is-IS" sz="2800" dirty="0"/>
              <a:t> efni fara eru sett á sér </a:t>
            </a:r>
            <a:r>
              <a:rPr lang="is-IS" sz="2800" dirty="0" smtClean="0"/>
              <a:t>lista</a:t>
            </a:r>
          </a:p>
          <a:p>
            <a:r>
              <a:rPr lang="is-IS" sz="2800" dirty="0" err="1" smtClean="0"/>
              <a:t>Sæfivörur</a:t>
            </a:r>
            <a:r>
              <a:rPr lang="is-IS" sz="2800" dirty="0" smtClean="0"/>
              <a:t> </a:t>
            </a:r>
            <a:r>
              <a:rPr lang="is-IS" sz="2800" dirty="0"/>
              <a:t>sem innihalda virk efni á neikvæða listanum </a:t>
            </a:r>
            <a:r>
              <a:rPr lang="is-IS" sz="2800" dirty="0" smtClean="0"/>
              <a:t>eru ólöglegar </a:t>
            </a:r>
            <a:r>
              <a:rPr lang="is-IS" sz="2800" dirty="0"/>
              <a:t>á markaði og þarf að fjarlægja innan ákveðins tímafrests.</a:t>
            </a:r>
          </a:p>
        </p:txBody>
      </p:sp>
    </p:spTree>
    <p:extLst>
      <p:ext uri="{BB962C8B-B14F-4D97-AF65-F5344CB8AC3E}">
        <p14:creationId xmlns:p14="http://schemas.microsoft.com/office/powerpoint/2010/main" val="34073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>Reglugerðin </a:t>
            </a:r>
            <a:r>
              <a:rPr lang="is-IS" dirty="0"/>
              <a:t>528/2012/EU</a:t>
            </a:r>
            <a:br>
              <a:rPr lang="is-IS" dirty="0"/>
            </a:b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400" dirty="0"/>
              <a:t>Notkun á </a:t>
            </a:r>
            <a:r>
              <a:rPr lang="is-IS" sz="2400" dirty="0" err="1"/>
              <a:t>sæfiefnum</a:t>
            </a:r>
            <a:r>
              <a:rPr lang="is-IS" sz="2400" dirty="0"/>
              <a:t> </a:t>
            </a:r>
            <a:r>
              <a:rPr lang="is-IS" sz="2400" dirty="0" err="1"/>
              <a:t>bætist</a:t>
            </a:r>
            <a:r>
              <a:rPr lang="is-IS" sz="2400" dirty="0"/>
              <a:t> við</a:t>
            </a:r>
          </a:p>
          <a:p>
            <a:r>
              <a:rPr lang="is-IS" sz="2400" dirty="0"/>
              <a:t>Meðhöndlaðar vörur (</a:t>
            </a:r>
            <a:r>
              <a:rPr lang="is-IS" sz="2400" dirty="0" err="1"/>
              <a:t>treated</a:t>
            </a:r>
            <a:r>
              <a:rPr lang="is-IS" sz="2400" dirty="0"/>
              <a:t> </a:t>
            </a:r>
            <a:r>
              <a:rPr lang="is-IS" sz="2400" dirty="0" err="1"/>
              <a:t>articles</a:t>
            </a:r>
            <a:r>
              <a:rPr lang="is-IS" sz="2400" dirty="0"/>
              <a:t>) </a:t>
            </a:r>
          </a:p>
          <a:p>
            <a:r>
              <a:rPr lang="is-IS" sz="2400" dirty="0"/>
              <a:t>Flokkur skyldra </a:t>
            </a:r>
            <a:r>
              <a:rPr lang="is-IS" sz="2400" dirty="0" err="1"/>
              <a:t>sæfivara</a:t>
            </a:r>
            <a:r>
              <a:rPr lang="is-IS" sz="2400" dirty="0"/>
              <a:t> (</a:t>
            </a:r>
            <a:r>
              <a:rPr lang="is-IS" sz="2400" dirty="0" err="1"/>
              <a:t>product</a:t>
            </a:r>
            <a:r>
              <a:rPr lang="is-IS" sz="2400" dirty="0"/>
              <a:t> </a:t>
            </a:r>
            <a:r>
              <a:rPr lang="is-IS" sz="2400" dirty="0" err="1"/>
              <a:t>family</a:t>
            </a:r>
            <a:r>
              <a:rPr lang="is-IS" sz="2400" dirty="0"/>
              <a:t>)</a:t>
            </a:r>
          </a:p>
          <a:p>
            <a:r>
              <a:rPr lang="is-IS" sz="2400" dirty="0" smtClean="0"/>
              <a:t>Sérhvert efni eða blanda sem </a:t>
            </a:r>
            <a:r>
              <a:rPr lang="is-IS" sz="2400" dirty="0" smtClean="0">
                <a:solidFill>
                  <a:srgbClr val="FF0000"/>
                </a:solidFill>
              </a:rPr>
              <a:t>myndast</a:t>
            </a:r>
            <a:r>
              <a:rPr lang="is-IS" sz="2400" dirty="0" smtClean="0"/>
              <a:t> </a:t>
            </a:r>
            <a:r>
              <a:rPr lang="is-IS" sz="2400" dirty="0" err="1" smtClean="0"/>
              <a:t>úr</a:t>
            </a:r>
            <a:r>
              <a:rPr lang="is-IS" sz="2400" dirty="0" smtClean="0"/>
              <a:t> efnum eða blöndum og ætlað er að eyða skaðlegum lífverum</a:t>
            </a:r>
          </a:p>
          <a:p>
            <a:r>
              <a:rPr lang="is-IS" sz="2400" dirty="0" err="1" smtClean="0"/>
              <a:t>Ný</a:t>
            </a:r>
            <a:r>
              <a:rPr lang="is-IS" sz="2400" dirty="0" smtClean="0"/>
              <a:t> deild innan ECHA (</a:t>
            </a:r>
            <a:r>
              <a:rPr lang="is-IS" sz="2400" dirty="0" err="1" smtClean="0"/>
              <a:t>European</a:t>
            </a:r>
            <a:r>
              <a:rPr lang="is-IS" sz="2400" dirty="0" smtClean="0"/>
              <a:t> </a:t>
            </a:r>
            <a:r>
              <a:rPr lang="is-IS" sz="2400" dirty="0" err="1" smtClean="0"/>
              <a:t>Chemical</a:t>
            </a:r>
            <a:r>
              <a:rPr lang="is-IS" sz="2400" dirty="0" smtClean="0"/>
              <a:t> </a:t>
            </a:r>
            <a:r>
              <a:rPr lang="is-IS" sz="2400" dirty="0" err="1" smtClean="0"/>
              <a:t>Agency</a:t>
            </a:r>
            <a:r>
              <a:rPr lang="is-IS" sz="2400" dirty="0" smtClean="0"/>
              <a:t>)</a:t>
            </a:r>
            <a:endParaRPr lang="is-IS" sz="2400" dirty="0"/>
          </a:p>
          <a:p>
            <a:r>
              <a:rPr lang="is-IS" sz="2400" dirty="0"/>
              <a:t>Farið: Rotvarnarefni fyrir fæðuvörur og fóður (</a:t>
            </a:r>
            <a:r>
              <a:rPr lang="is-IS" sz="2400" dirty="0" err="1"/>
              <a:t>pt</a:t>
            </a:r>
            <a:r>
              <a:rPr lang="is-IS" sz="2400" dirty="0"/>
              <a:t> 20) og </a:t>
            </a:r>
            <a:r>
              <a:rPr lang="is-IS" sz="2400" dirty="0" err="1"/>
              <a:t>sæfivörur</a:t>
            </a:r>
            <a:r>
              <a:rPr lang="is-IS" sz="2400" dirty="0"/>
              <a:t> þegar notuð sem tæknileg hjálparefni. (dæmi)</a:t>
            </a:r>
          </a:p>
        </p:txBody>
      </p:sp>
    </p:spTree>
    <p:extLst>
      <p:ext uri="{BB962C8B-B14F-4D97-AF65-F5344CB8AC3E}">
        <p14:creationId xmlns:p14="http://schemas.microsoft.com/office/powerpoint/2010/main" val="19824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600" dirty="0" err="1"/>
              <a:t>Ný</a:t>
            </a:r>
            <a:r>
              <a:rPr lang="is-IS" sz="3600" dirty="0"/>
              <a:t> skilgreining á </a:t>
            </a:r>
            <a:r>
              <a:rPr lang="is-IS" sz="3600" dirty="0" err="1" smtClean="0"/>
              <a:t>sæfiefni</a:t>
            </a:r>
            <a:r>
              <a:rPr lang="is-IS" sz="3600" dirty="0" smtClean="0"/>
              <a:t> – </a:t>
            </a:r>
            <a:r>
              <a:rPr lang="is-IS" sz="3600" dirty="0"/>
              <a:t>1. liður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800" dirty="0"/>
              <a:t>„</a:t>
            </a:r>
            <a:r>
              <a:rPr lang="is-IS" sz="2800" dirty="0" err="1"/>
              <a:t>sæfivörur</a:t>
            </a:r>
            <a:r>
              <a:rPr lang="is-IS" sz="2800" dirty="0"/>
              <a:t>“:   </a:t>
            </a:r>
          </a:p>
          <a:p>
            <a:pPr marL="0" indent="0">
              <a:buNone/>
            </a:pPr>
            <a:r>
              <a:rPr lang="is-IS" sz="2800" dirty="0"/>
              <a:t>sérhvert efni eða blanda, á því formi sem það er afhent notendum, sem samanstendur af, inniheldur eða </a:t>
            </a:r>
            <a:r>
              <a:rPr lang="is-IS" sz="2800" dirty="0">
                <a:solidFill>
                  <a:srgbClr val="FF0000"/>
                </a:solidFill>
              </a:rPr>
              <a:t>myndar</a:t>
            </a:r>
            <a:r>
              <a:rPr lang="is-IS" sz="2800" dirty="0"/>
              <a:t> eitt eða fleiri virk efni og ætlað er að eyða skaðlegum lífverum, bægja þeim frá, gera </a:t>
            </a:r>
            <a:r>
              <a:rPr lang="is-IS" sz="2800" dirty="0" err="1"/>
              <a:t>þær</a:t>
            </a:r>
            <a:r>
              <a:rPr lang="is-IS" sz="2800" dirty="0"/>
              <a:t> skaðlausar, koma í veg fyrir áhrif þeirra eða verjast þeim </a:t>
            </a:r>
            <a:r>
              <a:rPr lang="is-IS" sz="2800" dirty="0">
                <a:solidFill>
                  <a:srgbClr val="FF0000"/>
                </a:solidFill>
              </a:rPr>
              <a:t>með öðrum hætti en eingöngu efnislegum eða vélrænum aðferðum, 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99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600" dirty="0" err="1"/>
              <a:t>Ný</a:t>
            </a:r>
            <a:r>
              <a:rPr lang="is-IS" sz="3600" dirty="0"/>
              <a:t> skilgreining á </a:t>
            </a:r>
            <a:r>
              <a:rPr lang="is-IS" sz="3600" dirty="0" err="1"/>
              <a:t>sæfiefni</a:t>
            </a:r>
            <a:r>
              <a:rPr lang="is-IS" sz="3600" dirty="0"/>
              <a:t> – 2. liður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sz="2800" dirty="0"/>
              <a:t>—  </a:t>
            </a:r>
            <a:r>
              <a:rPr lang="is-IS" sz="2800" dirty="0">
                <a:solidFill>
                  <a:srgbClr val="FF0000"/>
                </a:solidFill>
              </a:rPr>
              <a:t> sérhvert efni eða blanda sem myndast </a:t>
            </a:r>
            <a:r>
              <a:rPr lang="is-IS" sz="2800" dirty="0" err="1">
                <a:solidFill>
                  <a:srgbClr val="FF0000"/>
                </a:solidFill>
              </a:rPr>
              <a:t>úr</a:t>
            </a:r>
            <a:r>
              <a:rPr lang="is-IS" sz="2800" dirty="0">
                <a:solidFill>
                  <a:srgbClr val="FF0000"/>
                </a:solidFill>
              </a:rPr>
              <a:t> efnum eða blöndum sem sjálf falla ekki undir fyrsta undirlið </a:t>
            </a:r>
            <a:r>
              <a:rPr lang="is-IS" sz="2800" dirty="0"/>
              <a:t>og ætlað er að eyða skaðlegum lífverum, bægja þeim frá, gera </a:t>
            </a:r>
            <a:r>
              <a:rPr lang="is-IS" sz="2800" dirty="0" err="1"/>
              <a:t>þær</a:t>
            </a:r>
            <a:r>
              <a:rPr lang="is-IS" sz="2800" dirty="0"/>
              <a:t> skaðlausar, koma í veg fyrir áhrif þeirra eða verjast þeim í skefjum með öðrum hætti en eingöngu efnislegum eða vélrænum aðferðum. 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822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Fleiri nýjungar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Landsbundið leyfi og gagnkvæm viðurkenning á eftir eða samhliða</a:t>
            </a:r>
          </a:p>
          <a:p>
            <a:r>
              <a:rPr lang="is-IS" dirty="0"/>
              <a:t>Evrópusambandsleyfi (</a:t>
            </a:r>
            <a:r>
              <a:rPr lang="is-IS" dirty="0" err="1"/>
              <a:t>union</a:t>
            </a:r>
            <a:r>
              <a:rPr lang="is-IS" dirty="0"/>
              <a:t> </a:t>
            </a:r>
            <a:r>
              <a:rPr lang="is-IS" dirty="0" err="1"/>
              <a:t>authorisation</a:t>
            </a:r>
            <a:r>
              <a:rPr lang="is-IS" dirty="0"/>
              <a:t>)</a:t>
            </a:r>
          </a:p>
          <a:p>
            <a:r>
              <a:rPr lang="is-IS" dirty="0"/>
              <a:t>Einfaldað leyfi (fyrir áhættulítil </a:t>
            </a:r>
            <a:r>
              <a:rPr lang="is-IS" dirty="0" err="1"/>
              <a:t>sæfiefni</a:t>
            </a:r>
            <a:r>
              <a:rPr lang="is-IS" dirty="0"/>
              <a:t>)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9086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Einfaldað leyfi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Fyrir áhættulitlar </a:t>
            </a:r>
            <a:r>
              <a:rPr lang="is-IS" dirty="0" err="1" smtClean="0"/>
              <a:t>sæfivörur</a:t>
            </a:r>
            <a:r>
              <a:rPr lang="is-IS" dirty="0" smtClean="0"/>
              <a:t> </a:t>
            </a:r>
          </a:p>
          <a:p>
            <a:r>
              <a:rPr lang="is-IS" dirty="0" smtClean="0"/>
              <a:t>Hægt að afgreiða á 90 dögum</a:t>
            </a:r>
          </a:p>
          <a:p>
            <a:r>
              <a:rPr lang="is-IS" dirty="0" smtClean="0"/>
              <a:t>Má gefa </a:t>
            </a:r>
            <a:r>
              <a:rPr lang="is-IS" dirty="0" err="1" smtClean="0"/>
              <a:t>út</a:t>
            </a:r>
            <a:r>
              <a:rPr lang="is-IS" dirty="0" smtClean="0"/>
              <a:t> í öllum meðlimslöndunum án gagnkvæmrar viðurkenningar.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19854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Evrópusambandsleyfi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400" dirty="0"/>
              <a:t>Gefið </a:t>
            </a:r>
            <a:r>
              <a:rPr lang="is-IS" sz="2400" dirty="0" err="1"/>
              <a:t>út</a:t>
            </a:r>
            <a:r>
              <a:rPr lang="is-IS" sz="2400" dirty="0"/>
              <a:t> af framkvæmdarstjórninni og gildir á öllu EEA svæðinu nema annað </a:t>
            </a:r>
            <a:r>
              <a:rPr lang="is-IS" sz="2400" dirty="0" err="1"/>
              <a:t>sé</a:t>
            </a:r>
            <a:r>
              <a:rPr lang="is-IS" sz="2400" dirty="0"/>
              <a:t> tekið fram </a:t>
            </a:r>
            <a:endParaRPr lang="is-IS" sz="2400" dirty="0" smtClean="0"/>
          </a:p>
          <a:p>
            <a:r>
              <a:rPr lang="is-IS" sz="2400" dirty="0" err="1" smtClean="0"/>
              <a:t>Sæfivörurnar</a:t>
            </a:r>
            <a:r>
              <a:rPr lang="is-IS" sz="2400" dirty="0" smtClean="0"/>
              <a:t> </a:t>
            </a:r>
            <a:r>
              <a:rPr lang="is-IS" sz="2400" dirty="0"/>
              <a:t>skulu hafa sömu notkunarskilmála á öllu EEA svæðinu.</a:t>
            </a:r>
          </a:p>
          <a:p>
            <a:r>
              <a:rPr lang="is-IS" sz="2400" dirty="0"/>
              <a:t>Frá 01.11.2012: Vörur með </a:t>
            </a:r>
            <a:r>
              <a:rPr lang="is-IS" sz="2400" dirty="0" err="1"/>
              <a:t>ný</a:t>
            </a:r>
            <a:r>
              <a:rPr lang="is-IS" sz="2400" dirty="0"/>
              <a:t> virk efni, og PT 1, 3, 4, 5, 18 og 19.</a:t>
            </a:r>
          </a:p>
          <a:p>
            <a:r>
              <a:rPr lang="is-IS" sz="2400" dirty="0"/>
              <a:t>Frá 01.01.2017: v</a:t>
            </a:r>
            <a:r>
              <a:rPr lang="is-IS" sz="2400" dirty="0" smtClean="0"/>
              <a:t>örur </a:t>
            </a:r>
            <a:r>
              <a:rPr lang="is-IS" sz="2400" dirty="0"/>
              <a:t>í PT 2, 6 og 13.</a:t>
            </a:r>
          </a:p>
          <a:p>
            <a:r>
              <a:rPr lang="is-IS" sz="2400" dirty="0"/>
              <a:t>Frá 01.01.2020: </a:t>
            </a:r>
            <a:r>
              <a:rPr lang="is-IS" sz="2400" dirty="0" smtClean="0"/>
              <a:t>Allir </a:t>
            </a:r>
            <a:r>
              <a:rPr lang="is-IS" sz="2400" dirty="0"/>
              <a:t>PT, fyrir utan virk efni sem </a:t>
            </a:r>
            <a:r>
              <a:rPr lang="is-IS" sz="2400" dirty="0" smtClean="0"/>
              <a:t>valda tilefni til áhyggna og </a:t>
            </a:r>
            <a:r>
              <a:rPr lang="is-IS" sz="2400" dirty="0"/>
              <a:t>PT 14 og 15, 17,  20 og 21.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7352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„Meðhöndluð vara“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800" dirty="0"/>
              <a:t>Meðhöndluð vara sem hefur fyrst og fremst sæfandi hlutverk skal teljast </a:t>
            </a:r>
            <a:r>
              <a:rPr lang="is-IS" sz="2800" dirty="0" err="1"/>
              <a:t>sæfivara</a:t>
            </a:r>
            <a:r>
              <a:rPr lang="is-IS" sz="2800" dirty="0"/>
              <a:t>. </a:t>
            </a:r>
          </a:p>
          <a:p>
            <a:r>
              <a:rPr lang="is-IS" sz="2800" dirty="0" smtClean="0"/>
              <a:t>Skilgreining: Sérhvert </a:t>
            </a:r>
            <a:r>
              <a:rPr lang="is-IS" sz="2800" dirty="0"/>
              <a:t>efni, blanda eða vara sem hefur verið meðhöndlað með, eða sem í felst af ásettu ráði, ein eða fleiri </a:t>
            </a:r>
            <a:r>
              <a:rPr lang="is-IS" sz="2800" dirty="0" err="1"/>
              <a:t>sæfivara</a:t>
            </a:r>
            <a:r>
              <a:rPr lang="is-IS" sz="2800" dirty="0"/>
              <a:t>. </a:t>
            </a:r>
          </a:p>
          <a:p>
            <a:r>
              <a:rPr lang="is-IS" sz="2800" dirty="0" smtClean="0"/>
              <a:t>Þarf </a:t>
            </a:r>
            <a:r>
              <a:rPr lang="is-IS" sz="2800" dirty="0"/>
              <a:t>að merkja ef </a:t>
            </a:r>
            <a:r>
              <a:rPr lang="is-IS" sz="2800" dirty="0" err="1"/>
              <a:t>sæfiefni</a:t>
            </a:r>
            <a:r>
              <a:rPr lang="is-IS" sz="2800" dirty="0"/>
              <a:t> eru í vörunni og upplýsingaskylda er til neytanda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800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Flokkur skyldra </a:t>
            </a:r>
            <a:r>
              <a:rPr lang="is-IS" dirty="0" err="1"/>
              <a:t>sæfivara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800" dirty="0"/>
              <a:t>Allur flokkurinn fær markaðsleyfi</a:t>
            </a:r>
          </a:p>
          <a:p>
            <a:r>
              <a:rPr lang="is-IS" sz="2800" dirty="0"/>
              <a:t>Sama notkun, sama virka efni með t.d. </a:t>
            </a:r>
            <a:r>
              <a:rPr lang="is-IS" sz="2800"/>
              <a:t>mismunandi litasamsetningar sem ekki hefur neikvæð áhrif á áhættuna og minnkar ekki virknina.</a:t>
            </a:r>
          </a:p>
          <a:p>
            <a:r>
              <a:rPr lang="is-IS" sz="2800"/>
              <a:t>Flokkun og öryggissetningar fyrir hverja vöru innan flokksins eiga að vera þau sömu.</a:t>
            </a:r>
          </a:p>
          <a:p>
            <a:r>
              <a:rPr lang="is-IS" sz="2800"/>
              <a:t>Allar vörurnar eiga að fylla skilyrði fyrir markaðsleyfinu. </a:t>
            </a:r>
          </a:p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760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90558"/>
            <a:ext cx="7772400" cy="895368"/>
          </a:xfrm>
        </p:spPr>
        <p:txBody>
          <a:bodyPr/>
          <a:lstStyle/>
          <a:p>
            <a:r>
              <a:rPr lang="en-US" dirty="0" err="1"/>
              <a:t>Efnisyfirlit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Reglugerðarumhverfi á </a:t>
            </a:r>
            <a:r>
              <a:rPr lang="is-IS" dirty="0" smtClean="0"/>
              <a:t>Íslandi varðandi </a:t>
            </a:r>
            <a:r>
              <a:rPr lang="is-IS" dirty="0" err="1" smtClean="0"/>
              <a:t>sæfiefni</a:t>
            </a:r>
            <a:endParaRPr lang="is-IS" dirty="0" smtClean="0"/>
          </a:p>
          <a:p>
            <a:r>
              <a:rPr lang="is-IS" dirty="0" err="1" smtClean="0"/>
              <a:t>Sæfiefnaflokkar</a:t>
            </a:r>
            <a:endParaRPr lang="is-IS" dirty="0"/>
          </a:p>
          <a:p>
            <a:r>
              <a:rPr lang="is-IS" dirty="0" smtClean="0"/>
              <a:t>Helstu breytingar með nýju evrópsku reglugerðinni nr</a:t>
            </a:r>
            <a:r>
              <a:rPr lang="is-IS" smtClean="0"/>
              <a:t>. 528/2012</a:t>
            </a:r>
            <a:endParaRPr lang="is-IS" dirty="0"/>
          </a:p>
          <a:p>
            <a:r>
              <a:rPr lang="is-IS" smtClean="0"/>
              <a:t>Umsóknarferli </a:t>
            </a:r>
          </a:p>
          <a:p>
            <a:r>
              <a:rPr lang="is-IS" smtClean="0"/>
              <a:t>Skráningarkerfið </a:t>
            </a:r>
            <a:r>
              <a:rPr lang="is-IS" dirty="0" smtClean="0"/>
              <a:t>R4BP</a:t>
            </a:r>
            <a:endParaRPr lang="is-IS" dirty="0"/>
          </a:p>
          <a:p>
            <a:endParaRPr lang="is-I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Gagnkvæm viðurkenning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Ef ekki hefur verið sótt um landsbundið leyfi er hægt að sækja samtímis um það og gagnkvæma viðurkenningu. </a:t>
            </a:r>
          </a:p>
          <a:p>
            <a:r>
              <a:rPr lang="is-IS" dirty="0"/>
              <a:t>Öll aðildaríki fá </a:t>
            </a:r>
            <a:r>
              <a:rPr lang="is-IS" dirty="0" err="1"/>
              <a:t>matskýrslu</a:t>
            </a:r>
            <a:r>
              <a:rPr lang="is-IS" dirty="0"/>
              <a:t> um </a:t>
            </a:r>
            <a:r>
              <a:rPr lang="is-IS" dirty="0" err="1"/>
              <a:t>sæfivöruna</a:t>
            </a:r>
            <a:r>
              <a:rPr lang="is-IS" dirty="0"/>
              <a:t> og reyna að ná samkomulagi.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194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Gjöld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sz="2800" dirty="0" smtClean="0"/>
          </a:p>
          <a:p>
            <a:r>
              <a:rPr lang="is-IS" sz="2800" dirty="0" smtClean="0"/>
              <a:t>Árleg </a:t>
            </a:r>
            <a:r>
              <a:rPr lang="is-IS" sz="2800" dirty="0"/>
              <a:t>gjöld varðandi Evrópusambandsleyfin</a:t>
            </a:r>
          </a:p>
          <a:p>
            <a:r>
              <a:rPr lang="is-IS" sz="2800" dirty="0"/>
              <a:t>Gjöld við umsóknir um gagnkvæma viðurkenningu</a:t>
            </a:r>
          </a:p>
          <a:p>
            <a:r>
              <a:rPr lang="is-IS" sz="2800" dirty="0"/>
              <a:t>Taka skal tillit til lítilla og meðalstórra fyrirtæka (skilgreind í 3. grein 528/2012/EU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5987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sz="2400" dirty="0" smtClean="0"/>
          </a:p>
          <a:p>
            <a:r>
              <a:rPr lang="is-IS" sz="2400" dirty="0" smtClean="0"/>
              <a:t>https</a:t>
            </a:r>
            <a:r>
              <a:rPr lang="is-IS" sz="2400" dirty="0"/>
              <a:t>://webgate.ec.europa.eu/env/r4bp2</a:t>
            </a:r>
          </a:p>
          <a:p>
            <a:endParaRPr lang="is-IS" sz="2400" dirty="0"/>
          </a:p>
          <a:p>
            <a:endParaRPr lang="is-IS" sz="2400" dirty="0"/>
          </a:p>
          <a:p>
            <a:endParaRPr lang="is-IS" sz="2400" dirty="0"/>
          </a:p>
          <a:p>
            <a:r>
              <a:rPr lang="is-IS" sz="2400" dirty="0"/>
              <a:t>ENV-R4BP-BIOCIDAL-REGISTER@</a:t>
            </a:r>
            <a:r>
              <a:rPr lang="is-IS" sz="2400" dirty="0" err="1"/>
              <a:t>ec.europa.eu</a:t>
            </a:r>
            <a:endParaRPr lang="is-IS" sz="2400" dirty="0"/>
          </a:p>
          <a:p>
            <a:endParaRPr lang="is-I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57800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9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Skrá sig á ECAS</a:t>
            </a:r>
          </a:p>
          <a:p>
            <a:r>
              <a:rPr lang="is-IS" dirty="0"/>
              <a:t>Skrá sitt R4BP svæði</a:t>
            </a:r>
          </a:p>
          <a:p>
            <a:r>
              <a:rPr lang="is-IS" dirty="0"/>
              <a:t>Skrá </a:t>
            </a:r>
            <a:r>
              <a:rPr lang="is-IS" dirty="0" smtClean="0"/>
              <a:t>vöru </a:t>
            </a:r>
            <a:endParaRPr lang="is-IS" dirty="0"/>
          </a:p>
          <a:p>
            <a:r>
              <a:rPr lang="is-IS" dirty="0"/>
              <a:t>Búa til umsókn fyrir landsbundið leyfi</a:t>
            </a:r>
          </a:p>
          <a:p>
            <a:r>
              <a:rPr lang="is-IS" dirty="0"/>
              <a:t>Búa til umsókn fyrir gagnkvæma viðurkenningu</a:t>
            </a:r>
          </a:p>
          <a:p>
            <a:endParaRPr lang="is-I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57800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77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757" y="3005238"/>
            <a:ext cx="6346486" cy="206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13" y="825749"/>
            <a:ext cx="57800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4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1704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632192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1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66983"/>
            <a:ext cx="7772400" cy="234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36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68760"/>
            <a:ext cx="7772400" cy="360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45224"/>
            <a:ext cx="83343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9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63" y="1981200"/>
            <a:ext cx="726467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8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4114800"/>
          </a:xfrm>
        </p:spPr>
        <p:txBody>
          <a:bodyPr/>
          <a:lstStyle/>
          <a:p>
            <a:r>
              <a:rPr lang="is-IS" sz="1800" b="1" err="1"/>
              <a:t>My</a:t>
            </a:r>
            <a:r>
              <a:rPr lang="is-IS" sz="1800" b="1"/>
              <a:t> </a:t>
            </a:r>
            <a:r>
              <a:rPr lang="is-IS" sz="1800" b="1" smtClean="0"/>
              <a:t>Products</a:t>
            </a:r>
            <a:endParaRPr lang="is-IS" sz="1800" b="1" dirty="0"/>
          </a:p>
          <a:p>
            <a:pPr lvl="1"/>
            <a:r>
              <a:rPr lang="is-IS" sz="1800" smtClean="0"/>
              <a:t>Hér </a:t>
            </a:r>
            <a:r>
              <a:rPr lang="is-IS" sz="1800" dirty="0"/>
              <a:t>er hægt að setja inn upplýsingar  varðandi þínar vörur, t.d. </a:t>
            </a:r>
            <a:r>
              <a:rPr lang="is-IS" sz="1800"/>
              <a:t>samsetningu, flokkun, pakkastærð og notkunarleiðbeiningar.</a:t>
            </a:r>
          </a:p>
          <a:p>
            <a:r>
              <a:rPr lang="is-IS" sz="1800" b="1"/>
              <a:t>My Frame Formulations</a:t>
            </a:r>
          </a:p>
          <a:p>
            <a:pPr lvl="1"/>
            <a:r>
              <a:rPr lang="is-IS" sz="1800"/>
              <a:t>Hér er hægt að setja inn rammasæfiefni</a:t>
            </a:r>
          </a:p>
          <a:p>
            <a:r>
              <a:rPr lang="is-IS" sz="1800" b="1"/>
              <a:t>My Applications</a:t>
            </a:r>
          </a:p>
          <a:p>
            <a:pPr lvl="1"/>
            <a:r>
              <a:rPr lang="is-IS" sz="1800"/>
              <a:t>Eftir að hafa skráð vöru er hægt að gera og leggja inn umsókn fyrir markaðsleyfi og rammasæfiefni fyrir annað aðildaríki.</a:t>
            </a:r>
          </a:p>
          <a:p>
            <a:pPr lvl="1"/>
            <a:r>
              <a:rPr lang="is-IS" sz="1800"/>
              <a:t>Hér er líka hægt að sjá allar umsóknir og stöðu þeirra sem liggja fyrir.</a:t>
            </a:r>
          </a:p>
          <a:p>
            <a:r>
              <a:rPr lang="is-IS" sz="1800" b="1"/>
              <a:t>My Delegations</a:t>
            </a:r>
          </a:p>
          <a:p>
            <a:pPr lvl="1"/>
            <a:r>
              <a:rPr lang="is-IS" sz="1800"/>
              <a:t>Hér er hægt að skiptast á upplýsingum varðandi vörur, rammasæfiefni og umsóknir m.t.t. að skila inn nýrri umsókn. </a:t>
            </a:r>
            <a:endParaRPr lang="is-I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7800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1101/2004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400" dirty="0" smtClean="0"/>
              <a:t>Er byggð á og innleiðir tilskipun Evrópusambandsins um markaðssetningu </a:t>
            </a:r>
            <a:r>
              <a:rPr lang="is-IS" sz="2400" dirty="0" err="1" smtClean="0"/>
              <a:t>sæfiefna</a:t>
            </a:r>
            <a:r>
              <a:rPr lang="is-IS" sz="2400" dirty="0" smtClean="0"/>
              <a:t> ( BPD 98/8/EC)</a:t>
            </a:r>
          </a:p>
          <a:p>
            <a:r>
              <a:rPr lang="is-IS" sz="2400" dirty="0" smtClean="0"/>
              <a:t>Allar </a:t>
            </a:r>
            <a:r>
              <a:rPr lang="is-IS" sz="2400" dirty="0" err="1" smtClean="0"/>
              <a:t>sæfivörur</a:t>
            </a:r>
            <a:r>
              <a:rPr lang="is-IS" sz="2400" dirty="0" smtClean="0"/>
              <a:t> þurfa markaðsleyfi frá Umhverfisstofnun og sá sem markaðssetur vöruna eða innflytjandi ber ábyrgð á að sækja um leyfið í tíma.</a:t>
            </a:r>
          </a:p>
          <a:p>
            <a:r>
              <a:rPr lang="is-IS" sz="2400" dirty="0" smtClean="0"/>
              <a:t>Fyrst </a:t>
            </a:r>
            <a:r>
              <a:rPr lang="is-IS" sz="2400" dirty="0"/>
              <a:t>þarf að </a:t>
            </a:r>
            <a:r>
              <a:rPr lang="is-IS" sz="2400" dirty="0" smtClean="0"/>
              <a:t>virka </a:t>
            </a:r>
            <a:r>
              <a:rPr lang="is-IS" sz="2400" dirty="0"/>
              <a:t>efnið </a:t>
            </a:r>
            <a:r>
              <a:rPr lang="is-IS" sz="2400" dirty="0" smtClean="0"/>
              <a:t>í </a:t>
            </a:r>
            <a:r>
              <a:rPr lang="is-IS" sz="2400" dirty="0" err="1" smtClean="0"/>
              <a:t>sæfivörunni</a:t>
            </a:r>
            <a:r>
              <a:rPr lang="is-IS" sz="2400" dirty="0" smtClean="0"/>
              <a:t> að standast áhættumat </a:t>
            </a:r>
            <a:r>
              <a:rPr lang="is-IS" sz="2400" dirty="0"/>
              <a:t>fyrir notkun í ákveðnum </a:t>
            </a:r>
            <a:r>
              <a:rPr lang="is-IS" sz="2400" dirty="0" err="1" smtClean="0"/>
              <a:t>sæfivöruflokkum</a:t>
            </a:r>
            <a:endParaRPr lang="is-IS" sz="2400" dirty="0"/>
          </a:p>
          <a:p>
            <a:r>
              <a:rPr lang="is-IS" sz="2400" dirty="0" smtClean="0"/>
              <a:t>Þá er það virka efni </a:t>
            </a:r>
            <a:r>
              <a:rPr lang="is-IS" sz="2400" dirty="0"/>
              <a:t>leyfilegt til notkunar í </a:t>
            </a:r>
            <a:r>
              <a:rPr lang="is-IS" sz="2400" dirty="0" err="1"/>
              <a:t>sæfivörur</a:t>
            </a:r>
            <a:r>
              <a:rPr lang="is-IS" sz="2400" dirty="0"/>
              <a:t>, </a:t>
            </a:r>
            <a:r>
              <a:rPr lang="is-IS" sz="2400" dirty="0" smtClean="0"/>
              <a:t>sem </a:t>
            </a:r>
            <a:r>
              <a:rPr lang="is-IS" sz="2400" dirty="0"/>
              <a:t>svo einnig </a:t>
            </a:r>
            <a:r>
              <a:rPr lang="is-IS" sz="2400" dirty="0" smtClean="0"/>
              <a:t>þurfa </a:t>
            </a:r>
            <a:r>
              <a:rPr lang="is-IS" sz="2400" dirty="0"/>
              <a:t>að </a:t>
            </a:r>
            <a:r>
              <a:rPr lang="is-IS" sz="2400" dirty="0" smtClean="0"/>
              <a:t>fara </a:t>
            </a:r>
            <a:r>
              <a:rPr lang="is-IS" sz="2400" dirty="0"/>
              <a:t>í áhættumat.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5962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Muna: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400" dirty="0"/>
              <a:t>Fylgjast vel með </a:t>
            </a:r>
            <a:r>
              <a:rPr lang="is-IS" sz="2400" dirty="0" smtClean="0"/>
              <a:t>stöðu á </a:t>
            </a:r>
            <a:r>
              <a:rPr lang="is-IS" sz="2400" dirty="0"/>
              <a:t>virku efnunum (t.d. </a:t>
            </a:r>
            <a:r>
              <a:rPr lang="is-IS" sz="2400"/>
              <a:t>á heimasíðu Framkvæmdarstjórnarinnar)</a:t>
            </a:r>
          </a:p>
          <a:p>
            <a:r>
              <a:rPr lang="is-IS" sz="2400"/>
              <a:t>Sæfivörur með virkum efnum sem ekki standast áhættumat þarf að taka af markaði eftir þeim tímafrestum sem gefnir eru upp</a:t>
            </a:r>
            <a:r>
              <a:rPr lang="is-IS" sz="2400" smtClean="0"/>
              <a:t>.</a:t>
            </a:r>
          </a:p>
          <a:p>
            <a:r>
              <a:rPr lang="is-IS" sz="2400" smtClean="0"/>
              <a:t>Innflytjandi</a:t>
            </a:r>
            <a:endParaRPr lang="is-IS" sz="2400"/>
          </a:p>
          <a:p>
            <a:pPr lvl="1"/>
            <a:r>
              <a:rPr lang="is-IS" sz="2400"/>
              <a:t>Vera í góðu sambandi við sinn birgja, ath hvort ekki verði sótt um gagnkvæma viðurkenningu hér á landi</a:t>
            </a:r>
          </a:p>
          <a:p>
            <a:endParaRPr lang="is-IS"/>
          </a:p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440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81316"/>
            <a:ext cx="7772400" cy="895368"/>
          </a:xfrm>
        </p:spPr>
        <p:txBody>
          <a:bodyPr/>
          <a:lstStyle/>
          <a:p>
            <a:r>
              <a:rPr lang="is-IS" sz="3200" dirty="0" smtClean="0">
                <a:solidFill>
                  <a:srgbClr val="0083CA"/>
                </a:solidFill>
                <a:latin typeface="Kozuka Gothic Pro H" pitchFamily="34" charset="-128"/>
                <a:ea typeface="Kozuka Gothic Pro H" pitchFamily="34" charset="-128"/>
              </a:rPr>
              <a:t>NJÓTUM UMHVERFISINS OG STÖNDUM VÖRÐ UM ÞAÐ SAMAN</a:t>
            </a:r>
            <a:endParaRPr lang="en-US" sz="3200" dirty="0">
              <a:solidFill>
                <a:srgbClr val="0083CA"/>
              </a:solidFill>
              <a:latin typeface="Kozuka Gothic Pro H" pitchFamily="34" charset="-128"/>
              <a:ea typeface="Kozuka Gothic Pro H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Sæfiefnaflokkar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400" dirty="0" err="1"/>
              <a:t>Sæfiefnum</a:t>
            </a:r>
            <a:r>
              <a:rPr lang="is-IS" sz="2400" dirty="0"/>
              <a:t> er skipt í fjóra aðalflokka:</a:t>
            </a:r>
          </a:p>
          <a:p>
            <a:endParaRPr lang="is-IS" sz="2400" dirty="0"/>
          </a:p>
          <a:p>
            <a:r>
              <a:rPr lang="is-IS" sz="2400" dirty="0"/>
              <a:t>Sótthreinsandi efni</a:t>
            </a:r>
          </a:p>
          <a:p>
            <a:r>
              <a:rPr lang="is-IS" sz="2400" dirty="0"/>
              <a:t>Rotvarnarefni</a:t>
            </a:r>
          </a:p>
          <a:p>
            <a:r>
              <a:rPr lang="is-IS" sz="2400" dirty="0" err="1"/>
              <a:t>Útrýmingarefni</a:t>
            </a:r>
            <a:endParaRPr lang="is-IS" sz="2400" dirty="0"/>
          </a:p>
          <a:p>
            <a:r>
              <a:rPr lang="is-IS" sz="2400" dirty="0"/>
              <a:t>Önnur </a:t>
            </a:r>
            <a:r>
              <a:rPr lang="is-IS" sz="2400" dirty="0" err="1"/>
              <a:t>sæfiefni</a:t>
            </a:r>
            <a:endParaRPr lang="is-IS" sz="2400" dirty="0"/>
          </a:p>
          <a:p>
            <a:endParaRPr lang="is-IS" sz="2000" dirty="0"/>
          </a:p>
          <a:p>
            <a:endParaRPr lang="is-IS" sz="2000" dirty="0"/>
          </a:p>
          <a:p>
            <a:r>
              <a:rPr lang="is-IS" sz="2000" dirty="0"/>
              <a:t>Þessir fjórir aðalflokkar skiptast síðan í 23 </a:t>
            </a:r>
            <a:r>
              <a:rPr lang="is-IS" sz="2000" dirty="0" err="1"/>
              <a:t>sæfiefnaflokka</a:t>
            </a:r>
            <a:endParaRPr lang="is-IS" sz="2000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96051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Sótthreinsiefni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400" b="1" dirty="0" err="1"/>
              <a:t>Sæfiefnaflokkur</a:t>
            </a:r>
            <a:r>
              <a:rPr lang="is-IS" sz="2400" b="1" dirty="0"/>
              <a:t> 1</a:t>
            </a:r>
            <a:r>
              <a:rPr lang="is-IS" sz="2400" dirty="0"/>
              <a:t>: Sótthreinsandi efni í hreinlætisvörum fyrir menn</a:t>
            </a:r>
            <a:r>
              <a:rPr lang="is-IS" sz="2400" dirty="0" smtClean="0"/>
              <a:t>.</a:t>
            </a:r>
          </a:p>
          <a:p>
            <a:r>
              <a:rPr lang="is-IS" sz="2400" b="1" dirty="0" err="1"/>
              <a:t>Sæfiefnaflokkur</a:t>
            </a:r>
            <a:r>
              <a:rPr lang="is-IS" sz="2400" b="1" dirty="0"/>
              <a:t> 2</a:t>
            </a:r>
            <a:r>
              <a:rPr lang="is-IS" sz="2400" dirty="0"/>
              <a:t>: Sótthreinsandi efni og önnur </a:t>
            </a:r>
            <a:r>
              <a:rPr lang="is-IS" sz="2400" dirty="0" err="1"/>
              <a:t>sæfiefni</a:t>
            </a:r>
            <a:r>
              <a:rPr lang="is-IS" sz="2400" dirty="0"/>
              <a:t> til einkanota og til nota innan heilsugæslunnar</a:t>
            </a:r>
            <a:r>
              <a:rPr lang="is-IS" sz="2400" dirty="0" smtClean="0"/>
              <a:t>.</a:t>
            </a:r>
          </a:p>
          <a:p>
            <a:r>
              <a:rPr lang="is-IS" sz="2400" b="1" dirty="0" err="1"/>
              <a:t>Sæfiefnaflokkur</a:t>
            </a:r>
            <a:r>
              <a:rPr lang="is-IS" sz="2400" b="1" dirty="0"/>
              <a:t> 3</a:t>
            </a:r>
            <a:r>
              <a:rPr lang="is-IS" sz="2400" dirty="0"/>
              <a:t>: Sótthreinsandi efni í hreinlætisvörum fyrir dýr</a:t>
            </a:r>
            <a:r>
              <a:rPr lang="is-IS" sz="2400" dirty="0" smtClean="0"/>
              <a:t>.</a:t>
            </a:r>
          </a:p>
          <a:p>
            <a:r>
              <a:rPr lang="is-IS" sz="2400" b="1" dirty="0" err="1"/>
              <a:t>Sæfiefnaflokkur</a:t>
            </a:r>
            <a:r>
              <a:rPr lang="is-IS" sz="2400" b="1" dirty="0"/>
              <a:t> 4</a:t>
            </a:r>
            <a:r>
              <a:rPr lang="is-IS" sz="2400" dirty="0"/>
              <a:t>: Sótthreinsandi efni til notkunar í tengslum við matvæli og fóður</a:t>
            </a:r>
            <a:r>
              <a:rPr lang="is-IS" sz="2400" dirty="0" smtClean="0"/>
              <a:t>.</a:t>
            </a:r>
          </a:p>
          <a:p>
            <a:r>
              <a:rPr lang="is-IS" sz="2400" b="1" dirty="0" err="1"/>
              <a:t>Sæfiefnaflokkur</a:t>
            </a:r>
            <a:r>
              <a:rPr lang="is-IS" sz="2400" b="1" dirty="0"/>
              <a:t> 5</a:t>
            </a:r>
            <a:r>
              <a:rPr lang="is-IS" sz="2400" dirty="0"/>
              <a:t>: Sótthreinsandi efni fyrir drykkjarvatn.</a:t>
            </a:r>
          </a:p>
        </p:txBody>
      </p:sp>
    </p:spTree>
    <p:extLst>
      <p:ext uri="{BB962C8B-B14F-4D97-AF65-F5344CB8AC3E}">
        <p14:creationId xmlns:p14="http://schemas.microsoft.com/office/powerpoint/2010/main" val="5959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Rotvarnarefni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7772400" cy="4114800"/>
          </a:xfrm>
        </p:spPr>
        <p:txBody>
          <a:bodyPr/>
          <a:lstStyle/>
          <a:p>
            <a:r>
              <a:rPr lang="is-IS" sz="2400" b="1" dirty="0" err="1"/>
              <a:t>Sæfiefnaflokkur</a:t>
            </a:r>
            <a:r>
              <a:rPr lang="is-IS" sz="2400" b="1" dirty="0"/>
              <a:t> 6</a:t>
            </a:r>
            <a:r>
              <a:rPr lang="is-IS" sz="2400" dirty="0"/>
              <a:t>: Rotvarnarefni fyrir vörur í </a:t>
            </a:r>
            <a:r>
              <a:rPr lang="is-IS" sz="2400" dirty="0" err="1"/>
              <a:t>ílátum</a:t>
            </a:r>
            <a:r>
              <a:rPr lang="is-IS" sz="2400" dirty="0"/>
              <a:t>.</a:t>
            </a:r>
          </a:p>
          <a:p>
            <a:r>
              <a:rPr lang="is-IS" sz="2400" b="1" dirty="0" err="1"/>
              <a:t>Sæfiefnaflokkur</a:t>
            </a:r>
            <a:r>
              <a:rPr lang="is-IS" sz="2400" b="1" dirty="0"/>
              <a:t> 7</a:t>
            </a:r>
            <a:r>
              <a:rPr lang="is-IS" sz="2400" dirty="0"/>
              <a:t>: Rotvörn fyrir yfirborðsmeðferðarefni</a:t>
            </a:r>
            <a:r>
              <a:rPr lang="is-IS" sz="2400" dirty="0" smtClean="0"/>
              <a:t>.</a:t>
            </a:r>
          </a:p>
          <a:p>
            <a:r>
              <a:rPr lang="is-IS" sz="2400" b="1" dirty="0" err="1"/>
              <a:t>Sæfiefnaflokkur</a:t>
            </a:r>
            <a:r>
              <a:rPr lang="is-IS" sz="2400" b="1" dirty="0"/>
              <a:t> 8</a:t>
            </a:r>
            <a:r>
              <a:rPr lang="is-IS" sz="2400" dirty="0"/>
              <a:t>: </a:t>
            </a:r>
            <a:r>
              <a:rPr lang="is-IS" sz="2400" dirty="0" smtClean="0"/>
              <a:t>Viðarvarnarefni</a:t>
            </a:r>
          </a:p>
          <a:p>
            <a:r>
              <a:rPr lang="is-IS" sz="2400" b="1" dirty="0" err="1"/>
              <a:t>Sæfiefnaflokkur</a:t>
            </a:r>
            <a:r>
              <a:rPr lang="is-IS" sz="2400" b="1" dirty="0"/>
              <a:t> 9</a:t>
            </a:r>
            <a:r>
              <a:rPr lang="is-IS" sz="2400" dirty="0"/>
              <a:t>: Rotvarnarefni fyrir trefjar, leður, gúmmí og fjölliðuð efni</a:t>
            </a:r>
            <a:r>
              <a:rPr lang="is-IS" sz="2400" dirty="0" smtClean="0"/>
              <a:t>.</a:t>
            </a:r>
          </a:p>
          <a:p>
            <a:r>
              <a:rPr lang="is-IS" sz="2400" b="1" dirty="0" err="1"/>
              <a:t>Sæfiefnaflokkur</a:t>
            </a:r>
            <a:r>
              <a:rPr lang="is-IS" sz="2400" b="1" dirty="0"/>
              <a:t> 10</a:t>
            </a:r>
            <a:r>
              <a:rPr lang="is-IS" sz="2400" dirty="0"/>
              <a:t>: Rotvarnarefni fyrir múrverk</a:t>
            </a:r>
            <a:r>
              <a:rPr lang="is-IS" sz="2400" dirty="0" smtClean="0"/>
              <a:t>.</a:t>
            </a:r>
          </a:p>
          <a:p>
            <a:r>
              <a:rPr lang="is-IS" sz="2400" b="1" dirty="0" err="1"/>
              <a:t>Sæfiefnaflokkur</a:t>
            </a:r>
            <a:r>
              <a:rPr lang="is-IS" sz="2400" b="1" dirty="0"/>
              <a:t> 11</a:t>
            </a:r>
            <a:r>
              <a:rPr lang="is-IS" sz="2400" dirty="0"/>
              <a:t>: Rotvarnarefni fyrir vinnslu- og vökvakælikerfi</a:t>
            </a:r>
            <a:r>
              <a:rPr lang="is-IS" sz="2400" dirty="0" smtClean="0"/>
              <a:t>.</a:t>
            </a:r>
          </a:p>
          <a:p>
            <a:r>
              <a:rPr lang="is-IS" sz="2400" b="1" dirty="0" err="1"/>
              <a:t>Sæfiefnaflokkur</a:t>
            </a:r>
            <a:r>
              <a:rPr lang="is-IS" sz="2400" b="1" dirty="0"/>
              <a:t> 12</a:t>
            </a:r>
            <a:r>
              <a:rPr lang="is-IS" sz="2400" dirty="0"/>
              <a:t>: </a:t>
            </a:r>
            <a:r>
              <a:rPr lang="is-IS" sz="2400" dirty="0" smtClean="0"/>
              <a:t>Slímvarnarefni</a:t>
            </a:r>
          </a:p>
          <a:p>
            <a:r>
              <a:rPr lang="is-IS" sz="2400" b="1" dirty="0" err="1"/>
              <a:t>Sæfiefnaflokkur</a:t>
            </a:r>
            <a:r>
              <a:rPr lang="is-IS" sz="2400" b="1" dirty="0"/>
              <a:t> 13</a:t>
            </a:r>
            <a:r>
              <a:rPr lang="is-IS" sz="2400" dirty="0"/>
              <a:t>: Rotvarnarefni fyrir vökva sem eru notaðir í málmvinnslu.</a:t>
            </a:r>
          </a:p>
        </p:txBody>
      </p:sp>
    </p:spTree>
    <p:extLst>
      <p:ext uri="{BB962C8B-B14F-4D97-AF65-F5344CB8AC3E}">
        <p14:creationId xmlns:p14="http://schemas.microsoft.com/office/powerpoint/2010/main" val="1279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Útrýmingarefni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800" b="1" dirty="0" err="1"/>
              <a:t>Sæfiefnaflokkur</a:t>
            </a:r>
            <a:r>
              <a:rPr lang="is-IS" sz="2800" b="1" dirty="0"/>
              <a:t> 14</a:t>
            </a:r>
            <a:r>
              <a:rPr lang="is-IS" sz="2800" dirty="0"/>
              <a:t>: Nagdýraeitur</a:t>
            </a:r>
          </a:p>
          <a:p>
            <a:r>
              <a:rPr lang="is-IS" sz="2800" b="1" dirty="0" err="1"/>
              <a:t>Sæfiefnaflokkur</a:t>
            </a:r>
            <a:r>
              <a:rPr lang="is-IS" sz="2800" b="1" dirty="0"/>
              <a:t> </a:t>
            </a:r>
            <a:r>
              <a:rPr lang="is-IS" sz="2800" b="1" dirty="0" smtClean="0"/>
              <a:t>15</a:t>
            </a:r>
            <a:r>
              <a:rPr lang="is-IS" sz="2800" dirty="0" smtClean="0"/>
              <a:t>: Fuglaeitur</a:t>
            </a:r>
          </a:p>
          <a:p>
            <a:r>
              <a:rPr lang="is-IS" sz="2800" b="1" dirty="0" err="1"/>
              <a:t>Sæfiefnaflokkur</a:t>
            </a:r>
            <a:r>
              <a:rPr lang="is-IS" sz="2800" b="1" dirty="0"/>
              <a:t> 16</a:t>
            </a:r>
            <a:r>
              <a:rPr lang="is-IS" sz="2800" dirty="0"/>
              <a:t>: </a:t>
            </a:r>
            <a:r>
              <a:rPr lang="is-IS" sz="2800" dirty="0" err="1" smtClean="0"/>
              <a:t>Lindýraeyðar</a:t>
            </a:r>
            <a:endParaRPr lang="is-IS" sz="2800" dirty="0" smtClean="0"/>
          </a:p>
          <a:p>
            <a:r>
              <a:rPr lang="is-IS" sz="2800" b="1" dirty="0" err="1"/>
              <a:t>Sæfiefnaflokkur</a:t>
            </a:r>
            <a:r>
              <a:rPr lang="is-IS" sz="2800" b="1" dirty="0"/>
              <a:t> 17</a:t>
            </a:r>
            <a:r>
              <a:rPr lang="is-IS" sz="2800" dirty="0"/>
              <a:t>: Fiskaeitur </a:t>
            </a:r>
            <a:endParaRPr lang="is-IS" sz="2800" dirty="0" smtClean="0"/>
          </a:p>
          <a:p>
            <a:r>
              <a:rPr lang="is-IS" sz="2800" b="1" dirty="0" err="1"/>
              <a:t>Sæfiefnaflokkur</a:t>
            </a:r>
            <a:r>
              <a:rPr lang="is-IS" sz="2800" b="1" dirty="0"/>
              <a:t> 18</a:t>
            </a:r>
            <a:r>
              <a:rPr lang="is-IS" sz="2800" dirty="0"/>
              <a:t>: </a:t>
            </a:r>
            <a:r>
              <a:rPr lang="is-IS" sz="2800" dirty="0" err="1"/>
              <a:t>Skordýraeyðar</a:t>
            </a:r>
            <a:r>
              <a:rPr lang="is-IS" sz="2800" dirty="0"/>
              <a:t>, </a:t>
            </a:r>
            <a:r>
              <a:rPr lang="is-IS" sz="2800" dirty="0" err="1"/>
              <a:t>mítlaeyðar</a:t>
            </a:r>
            <a:r>
              <a:rPr lang="is-IS" sz="2800" dirty="0"/>
              <a:t> og vörur til að halda öðrum liðdýrum í skefjum</a:t>
            </a:r>
            <a:r>
              <a:rPr lang="is-IS" sz="2800" dirty="0" smtClean="0"/>
              <a:t>.</a:t>
            </a:r>
          </a:p>
          <a:p>
            <a:r>
              <a:rPr lang="is-IS" sz="2800" b="1" dirty="0" err="1"/>
              <a:t>Sæfiefnaflokkur</a:t>
            </a:r>
            <a:r>
              <a:rPr lang="is-IS" sz="2800" b="1" dirty="0"/>
              <a:t> 19</a:t>
            </a:r>
            <a:r>
              <a:rPr lang="is-IS" sz="2800" dirty="0"/>
              <a:t>: Fæliefni og </a:t>
            </a:r>
            <a:r>
              <a:rPr lang="is-IS" sz="2800" dirty="0" err="1"/>
              <a:t>löðunarefni</a:t>
            </a:r>
            <a:r>
              <a:rPr lang="is-I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68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Önnur efni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800" b="1" dirty="0" err="1"/>
              <a:t>Sæfiefnaflokkur</a:t>
            </a:r>
            <a:r>
              <a:rPr lang="is-IS" sz="2800" b="1" dirty="0"/>
              <a:t> 20</a:t>
            </a:r>
            <a:r>
              <a:rPr lang="is-IS" sz="2800" dirty="0"/>
              <a:t>: Rotvarnarefni fyrir matvæli eða fóður.</a:t>
            </a:r>
          </a:p>
          <a:p>
            <a:r>
              <a:rPr lang="is-IS" sz="2800" b="1" dirty="0" err="1"/>
              <a:t>Sæfiefnaflokkur</a:t>
            </a:r>
            <a:r>
              <a:rPr lang="is-IS" sz="2800" b="1" dirty="0"/>
              <a:t> 21</a:t>
            </a:r>
            <a:r>
              <a:rPr lang="is-IS" sz="2800" dirty="0"/>
              <a:t>: </a:t>
            </a:r>
            <a:r>
              <a:rPr lang="is-IS" sz="2800" dirty="0" err="1"/>
              <a:t>Gróðurhindrandi</a:t>
            </a:r>
            <a:r>
              <a:rPr lang="is-IS" sz="2800" dirty="0"/>
              <a:t> </a:t>
            </a:r>
            <a:r>
              <a:rPr lang="is-IS" sz="2800" dirty="0" smtClean="0"/>
              <a:t>efni</a:t>
            </a:r>
          </a:p>
          <a:p>
            <a:r>
              <a:rPr lang="is-IS" sz="2800" b="1" dirty="0" err="1"/>
              <a:t>Sæfiefnaflokkur</a:t>
            </a:r>
            <a:r>
              <a:rPr lang="is-IS" sz="2800" b="1" dirty="0"/>
              <a:t> 22</a:t>
            </a:r>
            <a:r>
              <a:rPr lang="is-IS" sz="2800" dirty="0"/>
              <a:t>: Vökvar til notkunar við líksmurningu og </a:t>
            </a:r>
            <a:r>
              <a:rPr lang="is-IS" sz="2800" dirty="0" err="1"/>
              <a:t>uppstoppun</a:t>
            </a:r>
            <a:r>
              <a:rPr lang="is-IS" sz="2800" dirty="0" smtClean="0"/>
              <a:t>.</a:t>
            </a:r>
          </a:p>
          <a:p>
            <a:r>
              <a:rPr lang="is-IS" sz="2800" b="1" dirty="0" err="1"/>
              <a:t>Sæfiefnaflokkur</a:t>
            </a:r>
            <a:r>
              <a:rPr lang="is-IS" sz="2800" b="1" dirty="0"/>
              <a:t> 23</a:t>
            </a:r>
            <a:r>
              <a:rPr lang="is-IS" sz="2800" dirty="0"/>
              <a:t>: </a:t>
            </a:r>
            <a:r>
              <a:rPr lang="is-IS" sz="2800" dirty="0" err="1"/>
              <a:t>Sæfiefni</a:t>
            </a:r>
            <a:r>
              <a:rPr lang="is-IS" sz="2800" dirty="0"/>
              <a:t> til að halda öðrum hryggdýrum í skefjum.</a:t>
            </a:r>
          </a:p>
        </p:txBody>
      </p:sp>
    </p:spTree>
    <p:extLst>
      <p:ext uri="{BB962C8B-B14F-4D97-AF65-F5344CB8AC3E}">
        <p14:creationId xmlns:p14="http://schemas.microsoft.com/office/powerpoint/2010/main" val="99581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200" dirty="0"/>
              <a:t>http://</a:t>
            </a:r>
            <a:r>
              <a:rPr lang="is-IS" sz="3200" dirty="0" smtClean="0"/>
              <a:t>ec.europa.eu/environment/biocides</a:t>
            </a:r>
            <a:endParaRPr lang="is-I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03" y="2176110"/>
            <a:ext cx="6858594" cy="372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2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hverfisstofnun">
  <a:themeElements>
    <a:clrScheme name="Umhverfisstofnun">
      <a:dk1>
        <a:sysClr val="windowText" lastClr="000000"/>
      </a:dk1>
      <a:lt1>
        <a:sysClr val="window" lastClr="FFFFFF"/>
      </a:lt1>
      <a:dk2>
        <a:srgbClr val="332200"/>
      </a:dk2>
      <a:lt2>
        <a:srgbClr val="F9FDC3"/>
      </a:lt2>
      <a:accent1>
        <a:srgbClr val="39B54A"/>
      </a:accent1>
      <a:accent2>
        <a:srgbClr val="0083CA"/>
      </a:accent2>
      <a:accent3>
        <a:srgbClr val="4F6228"/>
      </a:accent3>
      <a:accent4>
        <a:srgbClr val="5F497A"/>
      </a:accent4>
      <a:accent5>
        <a:srgbClr val="953734"/>
      </a:accent5>
      <a:accent6>
        <a:srgbClr val="E36C09"/>
      </a:accent6>
      <a:hlink>
        <a:srgbClr val="C96411"/>
      </a:hlink>
      <a:folHlink>
        <a:srgbClr val="7500C4"/>
      </a:folHlink>
    </a:clrScheme>
    <a:fontScheme name="Umhverfisstofnun">
      <a:majorFont>
        <a:latin typeface="Kozuka Gothic Pro B"/>
        <a:ea typeface=""/>
        <a:cs typeface=""/>
      </a:majorFont>
      <a:minorFont>
        <a:latin typeface="Kozuka Gothic Pro 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Umhverfisstofnun</Template>
  <TotalTime>547</TotalTime>
  <Words>1138</Words>
  <Application>Microsoft Office PowerPoint</Application>
  <PresentationFormat>On-screen Show (4:3)</PresentationFormat>
  <Paragraphs>143</Paragraphs>
  <Slides>31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Umhverfisstofnun</vt:lpstr>
      <vt:lpstr>Reglugerðir um sæfivörur á Íslandi</vt:lpstr>
      <vt:lpstr>Efnisyfirlit</vt:lpstr>
      <vt:lpstr>1101/2004</vt:lpstr>
      <vt:lpstr>Sæfiefnaflokkar</vt:lpstr>
      <vt:lpstr>Sótthreinsiefni</vt:lpstr>
      <vt:lpstr>Rotvarnarefni</vt:lpstr>
      <vt:lpstr>Útrýmingarefni</vt:lpstr>
      <vt:lpstr>Önnur efni</vt:lpstr>
      <vt:lpstr>http://ec.europa.eu/environment/biocides</vt:lpstr>
      <vt:lpstr>Jákvæði listinn – staðan í dag</vt:lpstr>
      <vt:lpstr>Virk efni sem ekki standast áhættumat</vt:lpstr>
      <vt:lpstr> Reglugerðin 528/2012/EU </vt:lpstr>
      <vt:lpstr>Ný skilgreining á sæfiefni – 1. liður</vt:lpstr>
      <vt:lpstr>Ný skilgreining á sæfiefni – 2. liður</vt:lpstr>
      <vt:lpstr>Fleiri nýjungar</vt:lpstr>
      <vt:lpstr>Einfaldað leyfi</vt:lpstr>
      <vt:lpstr>Evrópusambandsleyfi</vt:lpstr>
      <vt:lpstr>„Meðhöndluð vara“</vt:lpstr>
      <vt:lpstr>Flokkur skyldra sæfivara</vt:lpstr>
      <vt:lpstr>Gagnkvæm viðurkenning</vt:lpstr>
      <vt:lpstr>Gjöld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Muna:</vt:lpstr>
      <vt:lpstr>NJÓTUM UMHVERFISINS OG STÖNDUM VÖRÐ UM ÞAÐ SAMAN</vt:lpstr>
    </vt:vector>
  </TitlesOfParts>
  <Company>Umhverfisstofnun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Titill</dc:title>
  <dc:creator>elin.as</dc:creator>
  <cp:lastModifiedBy>elin.as</cp:lastModifiedBy>
  <cp:revision>33</cp:revision>
  <cp:lastPrinted>2012-12-12T15:07:39Z</cp:lastPrinted>
  <dcterms:created xsi:type="dcterms:W3CDTF">2012-12-11T13:54:58Z</dcterms:created>
  <dcterms:modified xsi:type="dcterms:W3CDTF">2012-12-17T09:50:29Z</dcterms:modified>
</cp:coreProperties>
</file>