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77" r:id="rId5"/>
    <p:sldMasterId id="2147483697" r:id="rId6"/>
  </p:sldMasterIdLst>
  <p:notesMasterIdLst>
    <p:notesMasterId r:id="rId16"/>
  </p:notesMasterIdLst>
  <p:sldIdLst>
    <p:sldId id="286" r:id="rId7"/>
    <p:sldId id="301" r:id="rId8"/>
    <p:sldId id="310" r:id="rId9"/>
    <p:sldId id="306" r:id="rId10"/>
    <p:sldId id="299" r:id="rId11"/>
    <p:sldId id="308" r:id="rId12"/>
    <p:sldId id="311" r:id="rId13"/>
    <p:sldId id="312" r:id="rId14"/>
    <p:sldId id="313" r:id="rId1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ydís Salome Eiríksdóttir" initials="ESE" lastIdx="6" clrIdx="0">
    <p:extLst>
      <p:ext uri="{19B8F6BF-5375-455C-9EA6-DF929625EA0E}">
        <p15:presenceInfo xmlns:p15="http://schemas.microsoft.com/office/powerpoint/2012/main" userId="S::ese@hafogvatn.is::174c7321-43b8-4045-acf8-f4147b2bc149" providerId="AD"/>
      </p:ext>
    </p:extLst>
  </p:cmAuthor>
  <p:cmAuthor id="2" name="Katrín Sóley Bjarnadóttir" initials="KSB" lastIdx="2" clrIdx="1">
    <p:extLst>
      <p:ext uri="{19B8F6BF-5375-455C-9EA6-DF929625EA0E}">
        <p15:presenceInfo xmlns:p15="http://schemas.microsoft.com/office/powerpoint/2012/main" userId="S-1-5-21-2627343327-2189258110-4032261023-37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805" autoAdjust="0"/>
  </p:normalViewPr>
  <p:slideViewPr>
    <p:cSldViewPr snapToGrid="0">
      <p:cViewPr varScale="1">
        <p:scale>
          <a:sx n="75" d="100"/>
          <a:sy n="75" d="100"/>
        </p:scale>
        <p:origin x="191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AF4592C-C17C-4667-AF69-B8B75C868F0D}" type="datetimeFigureOut">
              <a:rPr lang="is-IS" smtClean="0"/>
              <a:t>14.10.2019</a:t>
            </a:fld>
            <a:endParaRPr lang="is-I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0F74F84-8EA7-4186-A7B8-66A0DE5B1F7B}" type="slidenum">
              <a:rPr lang="is-IS" smtClean="0"/>
              <a:t>‹#›</a:t>
            </a:fld>
            <a:endParaRPr lang="is-IS"/>
          </a:p>
        </p:txBody>
      </p:sp>
    </p:spTree>
    <p:extLst>
      <p:ext uri="{BB962C8B-B14F-4D97-AF65-F5344CB8AC3E}">
        <p14:creationId xmlns:p14="http://schemas.microsoft.com/office/powerpoint/2010/main" val="1045378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kern="1200" dirty="0">
                <a:solidFill>
                  <a:schemeClr val="tx1"/>
                </a:solidFill>
                <a:effectLst/>
                <a:latin typeface="+mn-lt"/>
                <a:ea typeface="+mn-ea"/>
                <a:cs typeface="+mn-cs"/>
              </a:rPr>
              <a:t>Haustið 2018 óskaði Umhverfisstofnun eftir því að eftirfarandi stofnanir; Orkustofnun, Veðurstofa Íslands,  Hafrannsóknastofnun og Náttúrufræðistofnun Íslands myndu tilnefna fulltrúa í vinnuhóp vegna vinnu við leiðbeiningar og mat á mikið breyttum og manngerðum vatnshlotum. En samkvæmt 13. gr. laga um stjórn vatnamála skal Umhverfisstofnun meta hvort vatnshlot teljist manngert eða mikið breytt.  </a:t>
            </a:r>
          </a:p>
          <a:p>
            <a:r>
              <a:rPr lang="is-IS" sz="1200" b="0" i="0" kern="1200" dirty="0">
                <a:solidFill>
                  <a:schemeClr val="tx1"/>
                </a:solidFill>
                <a:effectLst/>
                <a:latin typeface="+mn-lt"/>
                <a:ea typeface="+mn-ea"/>
                <a:cs typeface="+mn-cs"/>
              </a:rPr>
              <a:t>Í hópnum eru: </a:t>
            </a:r>
          </a:p>
          <a:p>
            <a:r>
              <a:rPr lang="is-IS" sz="1200" b="0" i="0" kern="1200" dirty="0">
                <a:solidFill>
                  <a:schemeClr val="tx1"/>
                </a:solidFill>
                <a:effectLst/>
                <a:latin typeface="+mn-lt"/>
                <a:ea typeface="+mn-ea"/>
                <a:cs typeface="+mn-cs"/>
              </a:rPr>
              <a:t>Eydís-Hafró </a:t>
            </a:r>
          </a:p>
          <a:p>
            <a:r>
              <a:rPr lang="is-IS" sz="1200" b="0" i="0" kern="1200" dirty="0">
                <a:solidFill>
                  <a:schemeClr val="tx1"/>
                </a:solidFill>
                <a:effectLst/>
                <a:latin typeface="+mn-lt"/>
                <a:ea typeface="+mn-ea"/>
                <a:cs typeface="+mn-cs"/>
              </a:rPr>
              <a:t>Sunna-NÍ</a:t>
            </a:r>
          </a:p>
          <a:p>
            <a:r>
              <a:rPr lang="is-IS" sz="1200" b="0" i="0" kern="1200" dirty="0">
                <a:solidFill>
                  <a:schemeClr val="tx1"/>
                </a:solidFill>
                <a:effectLst/>
                <a:latin typeface="+mn-lt"/>
                <a:ea typeface="+mn-ea"/>
                <a:cs typeface="+mn-cs"/>
              </a:rPr>
              <a:t>Gerður-VÍ</a:t>
            </a:r>
          </a:p>
          <a:p>
            <a:r>
              <a:rPr lang="is-IS" sz="1200" b="0" i="0" kern="1200" dirty="0">
                <a:solidFill>
                  <a:schemeClr val="tx1"/>
                </a:solidFill>
                <a:effectLst/>
                <a:latin typeface="+mn-lt"/>
                <a:ea typeface="+mn-ea"/>
                <a:cs typeface="+mn-cs"/>
              </a:rPr>
              <a:t>Kristján-OS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7B9F0-A7E0-984B-A9BD-02ECF9DE6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57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is-IS" sz="1200" b="0" i="0" kern="1200" dirty="0">
                <a:solidFill>
                  <a:schemeClr val="tx1"/>
                </a:solidFill>
                <a:effectLst/>
                <a:latin typeface="+mn-lt"/>
                <a:ea typeface="+mn-ea"/>
                <a:cs typeface="+mn-cs"/>
              </a:rPr>
              <a:t>Í reglugerð 535/2011 um flokkun vatnshlota kemur fram að hægt sé að flokka straum- og stöðuvötn sem mikið breytt- eða manngerð vatnshlot, sem er skilgreint sem „</a:t>
            </a:r>
            <a:r>
              <a:rPr lang="is-IS" sz="1200" b="0" i="1" kern="1200" dirty="0">
                <a:solidFill>
                  <a:schemeClr val="tx1"/>
                </a:solidFill>
                <a:effectLst/>
                <a:latin typeface="+mn-lt"/>
                <a:ea typeface="+mn-ea"/>
                <a:cs typeface="+mn-cs"/>
              </a:rPr>
              <a:t>yfirborðsvatnshlot sem hefur tekið verulegum breytingum af mannavöldum og hefur ekki gott [vistfræðilegt ástand] </a:t>
            </a:r>
            <a:r>
              <a:rPr lang="is-IS" sz="1200" b="0" i="1" kern="1200" baseline="30000" dirty="0">
                <a:solidFill>
                  <a:schemeClr val="tx1"/>
                </a:solidFill>
                <a:effectLst/>
                <a:latin typeface="+mn-lt"/>
                <a:ea typeface="+mn-ea"/>
                <a:cs typeface="+mn-cs"/>
              </a:rPr>
              <a:t>1</a:t>
            </a:r>
            <a:r>
              <a:rPr lang="is-IS" sz="1200" b="0" i="0" kern="1200" dirty="0">
                <a:solidFill>
                  <a:schemeClr val="tx1"/>
                </a:solidFill>
                <a:effectLst/>
                <a:latin typeface="+mn-lt"/>
                <a:ea typeface="+mn-ea"/>
                <a:cs typeface="+mn-cs"/>
              </a:rPr>
              <a:t>“.  </a:t>
            </a:r>
          </a:p>
          <a:p>
            <a:pPr rtl="0" fontAlgn="base"/>
            <a:r>
              <a:rPr lang="is-IS" sz="1200" b="0" i="1" kern="1200" dirty="0">
                <a:solidFill>
                  <a:schemeClr val="tx1"/>
                </a:solidFill>
                <a:effectLst/>
                <a:latin typeface="+mn-lt"/>
                <a:ea typeface="+mn-ea"/>
                <a:cs typeface="+mn-cs"/>
              </a:rPr>
              <a:t>Í 12 gr. um Manngerð eða mikið breytt vatnshlot, kemur eftirfarandi fram:</a:t>
            </a:r>
          </a:p>
          <a:p>
            <a:pPr rtl="0" fontAlgn="base"/>
            <a:r>
              <a:rPr lang="is-IS" sz="1200" b="0" i="1" kern="1200" dirty="0">
                <a:solidFill>
                  <a:schemeClr val="tx1"/>
                </a:solidFill>
                <a:effectLst/>
                <a:latin typeface="+mn-lt"/>
                <a:ea typeface="+mn-ea"/>
                <a:cs typeface="+mn-cs"/>
              </a:rPr>
              <a:t>Umhverfisstofnun skal ákveða hvort vatnshlot sé manngert eða mikið breytt. Vatnshlot flokkast sem manngert eða mikið breytt séu bæði eftirfarandi skilyrði til staðar: </a:t>
            </a:r>
            <a:r>
              <a:rPr lang="is-IS" sz="1200" b="0" i="0" kern="1200" dirty="0">
                <a:solidFill>
                  <a:schemeClr val="tx1"/>
                </a:solidFill>
                <a:effectLst/>
                <a:latin typeface="+mn-lt"/>
                <a:ea typeface="+mn-ea"/>
                <a:cs typeface="+mn-cs"/>
              </a:rPr>
              <a:t> </a:t>
            </a:r>
          </a:p>
          <a:p>
            <a:pPr rtl="0" fontAlgn="base"/>
            <a:endParaRPr lang="is-IS" sz="1200" b="0" i="1" kern="1200" dirty="0">
              <a:solidFill>
                <a:schemeClr val="tx1"/>
              </a:solidFill>
              <a:effectLst/>
              <a:latin typeface="+mn-lt"/>
              <a:ea typeface="+mn-ea"/>
              <a:cs typeface="+mn-cs"/>
            </a:endParaRPr>
          </a:p>
          <a:p>
            <a:pPr rtl="0" fontAlgn="base"/>
            <a:r>
              <a:rPr lang="is-IS" sz="1200" b="0" i="1" kern="1200" dirty="0">
                <a:solidFill>
                  <a:schemeClr val="tx1"/>
                </a:solidFill>
                <a:effectLst/>
                <a:latin typeface="+mn-lt"/>
                <a:ea typeface="+mn-ea"/>
                <a:cs typeface="+mn-cs"/>
              </a:rPr>
              <a:t>a) þegar nauðsynlegar breytingar á vatnsformfræðilegum eiginleikum vatnshlots, til þess að gott vistfræðilegt ástand náist, myndu hafa umtalsverð og skaðleg áhrif á: </a:t>
            </a:r>
            <a:r>
              <a:rPr lang="is-IS" sz="1200" b="0" i="0" kern="1200" dirty="0">
                <a:solidFill>
                  <a:schemeClr val="tx1"/>
                </a:solidFill>
                <a:effectLst/>
                <a:latin typeface="+mn-lt"/>
                <a:ea typeface="+mn-ea"/>
                <a:cs typeface="+mn-cs"/>
              </a:rPr>
              <a:t> </a:t>
            </a:r>
          </a:p>
          <a:p>
            <a:pPr rtl="0" fontAlgn="base"/>
            <a:r>
              <a:rPr lang="is-IS" sz="1200" b="0" i="1" kern="1200" dirty="0">
                <a:solidFill>
                  <a:schemeClr val="tx1"/>
                </a:solidFill>
                <a:effectLst/>
                <a:latin typeface="+mn-lt"/>
                <a:ea typeface="+mn-ea"/>
                <a:cs typeface="+mn-cs"/>
              </a:rPr>
              <a:t>umhverfið í heild, </a:t>
            </a:r>
            <a:r>
              <a:rPr lang="is-IS" sz="1200" b="0" i="0" kern="1200" dirty="0">
                <a:solidFill>
                  <a:schemeClr val="tx1"/>
                </a:solidFill>
                <a:effectLst/>
                <a:latin typeface="+mn-lt"/>
                <a:ea typeface="+mn-ea"/>
                <a:cs typeface="+mn-cs"/>
              </a:rPr>
              <a:t> </a:t>
            </a:r>
          </a:p>
          <a:p>
            <a:pPr rtl="0" fontAlgn="base"/>
            <a:r>
              <a:rPr lang="is-IS" sz="1200" b="0" i="1" kern="1200" dirty="0">
                <a:solidFill>
                  <a:schemeClr val="tx1"/>
                </a:solidFill>
                <a:effectLst/>
                <a:latin typeface="+mn-lt"/>
                <a:ea typeface="+mn-ea"/>
                <a:cs typeface="+mn-cs"/>
              </a:rPr>
              <a:t>siglingar, hafnir eða afþreyingaraðstöðu, </a:t>
            </a:r>
            <a:r>
              <a:rPr lang="is-IS" sz="1200" b="0" i="0" kern="1200" dirty="0">
                <a:solidFill>
                  <a:schemeClr val="tx1"/>
                </a:solidFill>
                <a:effectLst/>
                <a:latin typeface="+mn-lt"/>
                <a:ea typeface="+mn-ea"/>
                <a:cs typeface="+mn-cs"/>
              </a:rPr>
              <a:t> </a:t>
            </a:r>
          </a:p>
          <a:p>
            <a:pPr rtl="0" fontAlgn="base"/>
            <a:r>
              <a:rPr lang="is-IS" sz="1200" b="0" i="1" kern="1200" dirty="0">
                <a:solidFill>
                  <a:schemeClr val="tx1"/>
                </a:solidFill>
                <a:effectLst/>
                <a:latin typeface="+mn-lt"/>
                <a:ea typeface="+mn-ea"/>
                <a:cs typeface="+mn-cs"/>
              </a:rPr>
              <a:t>starfsemi sem hefur í för með sér geymslu, flutning og hjáveitu vatns, t.d. neysluvatnsmiðlun, orkuvinnslu eða áveitu, </a:t>
            </a:r>
            <a:r>
              <a:rPr lang="is-IS" sz="1200" b="0" i="0" kern="1200" dirty="0">
                <a:solidFill>
                  <a:schemeClr val="tx1"/>
                </a:solidFill>
                <a:effectLst/>
                <a:latin typeface="+mn-lt"/>
                <a:ea typeface="+mn-ea"/>
                <a:cs typeface="+mn-cs"/>
              </a:rPr>
              <a:t> </a:t>
            </a:r>
          </a:p>
          <a:p>
            <a:pPr rtl="0" fontAlgn="base"/>
            <a:r>
              <a:rPr lang="is-IS" sz="1200" b="0" i="1" kern="1200" dirty="0">
                <a:solidFill>
                  <a:schemeClr val="tx1"/>
                </a:solidFill>
                <a:effectLst/>
                <a:latin typeface="+mn-lt"/>
                <a:ea typeface="+mn-ea"/>
                <a:cs typeface="+mn-cs"/>
              </a:rPr>
              <a:t>stjórnun vatnshæðar og rennslis, flóðavarnir, framræslu eða </a:t>
            </a:r>
            <a:r>
              <a:rPr lang="is-IS" sz="1200" b="0" i="0" kern="1200" dirty="0">
                <a:solidFill>
                  <a:schemeClr val="tx1"/>
                </a:solidFill>
                <a:effectLst/>
                <a:latin typeface="+mn-lt"/>
                <a:ea typeface="+mn-ea"/>
                <a:cs typeface="+mn-cs"/>
              </a:rPr>
              <a:t> </a:t>
            </a:r>
          </a:p>
          <a:p>
            <a:pPr rtl="0" fontAlgn="base"/>
            <a:r>
              <a:rPr lang="is-IS" sz="1200" b="0" i="1" kern="1200" dirty="0">
                <a:solidFill>
                  <a:schemeClr val="tx1"/>
                </a:solidFill>
                <a:effectLst/>
                <a:latin typeface="+mn-lt"/>
                <a:ea typeface="+mn-ea"/>
                <a:cs typeface="+mn-cs"/>
              </a:rPr>
              <a:t>önnur sjálfbær umsvif jafn mikilvæg og hin framangreindu, </a:t>
            </a:r>
            <a:r>
              <a:rPr lang="is-IS" sz="1200" b="0" i="0" kern="1200" dirty="0">
                <a:solidFill>
                  <a:schemeClr val="tx1"/>
                </a:solidFill>
                <a:effectLst/>
                <a:latin typeface="+mn-lt"/>
                <a:ea typeface="+mn-ea"/>
                <a:cs typeface="+mn-cs"/>
              </a:rPr>
              <a:t> </a:t>
            </a:r>
          </a:p>
          <a:p>
            <a:pPr rtl="0" fontAlgn="base"/>
            <a:endParaRPr lang="is-IS" sz="1200" b="0" i="1" kern="1200" dirty="0">
              <a:solidFill>
                <a:schemeClr val="tx1"/>
              </a:solidFill>
              <a:effectLst/>
              <a:latin typeface="+mn-lt"/>
              <a:ea typeface="+mn-ea"/>
              <a:cs typeface="+mn-cs"/>
            </a:endParaRPr>
          </a:p>
          <a:p>
            <a:pPr rtl="0" fontAlgn="base"/>
            <a:endParaRPr lang="is-IS" sz="1200" b="0" i="1" kern="1200" dirty="0">
              <a:solidFill>
                <a:schemeClr val="tx1"/>
              </a:solidFill>
              <a:effectLst/>
              <a:latin typeface="+mn-lt"/>
              <a:ea typeface="+mn-ea"/>
              <a:cs typeface="+mn-cs"/>
            </a:endParaRPr>
          </a:p>
          <a:p>
            <a:pPr rtl="0" fontAlgn="base"/>
            <a:endParaRPr lang="is-IS" sz="1200" b="0" i="1" kern="1200" dirty="0">
              <a:solidFill>
                <a:schemeClr val="tx1"/>
              </a:solidFill>
              <a:effectLst/>
              <a:latin typeface="+mn-lt"/>
              <a:ea typeface="+mn-ea"/>
              <a:cs typeface="+mn-cs"/>
            </a:endParaRPr>
          </a:p>
          <a:p>
            <a:pPr rtl="0" fontAlgn="base"/>
            <a:r>
              <a:rPr lang="is-IS" sz="1200" b="0" i="1" kern="1200" dirty="0">
                <a:solidFill>
                  <a:schemeClr val="tx1"/>
                </a:solidFill>
                <a:effectLst/>
                <a:latin typeface="+mn-lt"/>
                <a:ea typeface="+mn-ea"/>
                <a:cs typeface="+mn-cs"/>
              </a:rPr>
              <a:t>b) þegar ekki verður bætt úr framangreindum áhrifum vegna þess að það er ekki tæknilega framkvæmanlegt eða vegna þess að kostnaður við að gera það með öðrum og umhverfisvænni aðferðum er talinn úr hófi fram. </a:t>
            </a:r>
            <a:r>
              <a:rPr lang="is-IS" sz="1200" b="0" i="0" kern="1200" dirty="0">
                <a:solidFill>
                  <a:schemeClr val="tx1"/>
                </a:solidFill>
                <a:effectLst/>
                <a:latin typeface="+mn-lt"/>
                <a:ea typeface="+mn-ea"/>
                <a:cs typeface="+mn-cs"/>
              </a:rPr>
              <a:t> </a:t>
            </a:r>
          </a:p>
          <a:p>
            <a:pPr rtl="0" fontAlgn="base"/>
            <a:r>
              <a:rPr lang="is-IS" sz="1200" b="0" i="1" kern="1200" dirty="0">
                <a:solidFill>
                  <a:schemeClr val="tx1"/>
                </a:solidFill>
                <a:effectLst/>
                <a:latin typeface="+mn-lt"/>
                <a:ea typeface="+mn-ea"/>
                <a:cs typeface="+mn-cs"/>
              </a:rPr>
              <a:t>Umhverfisstofnun skal, í samráði við fagaðila, ákvarða ástand manngerðra eða mikið breyttra vatnshlota. Vatnshlot flokkast ekki sem manngert eða mikið breytt ef það nær góðu vistfræðilegu ástandi.</a:t>
            </a:r>
            <a:r>
              <a:rPr lang="is-IS" sz="1200" b="0" i="0" kern="1200" dirty="0">
                <a:solidFill>
                  <a:schemeClr val="tx1"/>
                </a:solidFill>
                <a:effectLst/>
                <a:latin typeface="+mn-lt"/>
                <a:ea typeface="+mn-ea"/>
                <a:cs typeface="+mn-cs"/>
              </a:rPr>
              <a:t> </a:t>
            </a:r>
          </a:p>
          <a:p>
            <a:endParaRPr lang="is-IS" dirty="0"/>
          </a:p>
          <a:p>
            <a:r>
              <a:rPr lang="is-IS" dirty="0"/>
              <a:t>Manngerð og mikið breytt vatnshlot þarf að ná umhverfismarkmiðunum „gott vistmegin“.</a:t>
            </a:r>
          </a:p>
        </p:txBody>
      </p:sp>
      <p:sp>
        <p:nvSpPr>
          <p:cNvPr id="4" name="Slide Number Placeholder 3"/>
          <p:cNvSpPr>
            <a:spLocks noGrp="1"/>
          </p:cNvSpPr>
          <p:nvPr>
            <p:ph type="sldNum" sz="quarter" idx="5"/>
          </p:nvPr>
        </p:nvSpPr>
        <p:spPr/>
        <p:txBody>
          <a:bodyPr/>
          <a:lstStyle/>
          <a:p>
            <a:fld id="{E0F74F84-8EA7-4186-A7B8-66A0DE5B1F7B}" type="slidenum">
              <a:rPr lang="is-IS" smtClean="0"/>
              <a:t>2</a:t>
            </a:fld>
            <a:endParaRPr lang="is-IS"/>
          </a:p>
        </p:txBody>
      </p:sp>
    </p:spTree>
    <p:extLst>
      <p:ext uri="{BB962C8B-B14F-4D97-AF65-F5344CB8AC3E}">
        <p14:creationId xmlns:p14="http://schemas.microsoft.com/office/powerpoint/2010/main" val="2694153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err="1"/>
              <a:t>Hópurinn</a:t>
            </a:r>
            <a:r>
              <a:rPr lang="en-US" noProof="0" dirty="0"/>
              <a:t> </a:t>
            </a:r>
            <a:r>
              <a:rPr lang="en-US" noProof="0" dirty="0" err="1"/>
              <a:t>byrjaði</a:t>
            </a:r>
            <a:r>
              <a:rPr lang="en-US" noProof="0" dirty="0"/>
              <a:t> á </a:t>
            </a:r>
            <a:r>
              <a:rPr lang="en-US" noProof="0" dirty="0" err="1"/>
              <a:t>því</a:t>
            </a:r>
            <a:r>
              <a:rPr lang="en-US" noProof="0" dirty="0"/>
              <a:t> </a:t>
            </a:r>
            <a:r>
              <a:rPr lang="en-US" noProof="0" dirty="0" err="1"/>
              <a:t>að</a:t>
            </a:r>
            <a:r>
              <a:rPr lang="en-US" noProof="0" dirty="0"/>
              <a:t> </a:t>
            </a:r>
            <a:r>
              <a:rPr lang="en-US" noProof="0" dirty="0" err="1"/>
              <a:t>skoða</a:t>
            </a:r>
            <a:r>
              <a:rPr lang="en-US" noProof="0" dirty="0"/>
              <a:t> l</a:t>
            </a:r>
            <a:r>
              <a:rPr lang="is-IS" sz="1200" b="0" i="0" kern="1200" dirty="0">
                <a:solidFill>
                  <a:schemeClr val="tx1"/>
                </a:solidFill>
                <a:effectLst/>
                <a:latin typeface="+mn-lt"/>
                <a:ea typeface="+mn-ea"/>
                <a:cs typeface="+mn-cs"/>
              </a:rPr>
              <a:t>eiðbeiningarit nr. 4: </a:t>
            </a:r>
            <a:r>
              <a:rPr lang="is-IS" sz="1200" b="0" i="1" kern="1200" dirty="0">
                <a:solidFill>
                  <a:schemeClr val="tx1"/>
                </a:solidFill>
                <a:effectLst/>
                <a:latin typeface="+mn-lt"/>
                <a:ea typeface="+mn-ea"/>
                <a:cs typeface="+mn-cs"/>
              </a:rPr>
              <a:t> Identification and Designation of Heavily Modified and Artificial Water Bodies </a:t>
            </a:r>
            <a:r>
              <a:rPr lang="is-IS" sz="1200" b="0" i="0" kern="1200" dirty="0">
                <a:solidFill>
                  <a:schemeClr val="tx1"/>
                </a:solidFill>
                <a:effectLst/>
                <a:latin typeface="+mn-lt"/>
                <a:ea typeface="+mn-ea"/>
                <a:cs typeface="+mn-cs"/>
              </a:rPr>
              <a:t>af Working Group 2.2 – HMWB, sem var gefið út 2003. </a:t>
            </a:r>
          </a:p>
          <a:p>
            <a:r>
              <a:rPr lang="is-IS" sz="1200" b="0" i="0" kern="1200" dirty="0">
                <a:solidFill>
                  <a:schemeClr val="tx1"/>
                </a:solidFill>
                <a:effectLst/>
                <a:latin typeface="+mn-lt"/>
                <a:ea typeface="+mn-ea"/>
                <a:cs typeface="+mn-cs"/>
              </a:rPr>
              <a:t>Tilgangurinn með útgáfu þess var að aðildarríki Evrópusambandsins hefðu sameiginlegan skilning á því hvaða aðferðum ætti að beita við skilgreiningu vatnshlota sem mikið breytt eða manngerð.</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74F84-8EA7-4186-A7B8-66A0DE5B1F7B}"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28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b="0" i="0" kern="1200" dirty="0">
                <a:solidFill>
                  <a:schemeClr val="tx1"/>
                </a:solidFill>
                <a:effectLst/>
                <a:latin typeface="+mn-lt"/>
                <a:ea typeface="+mn-ea"/>
                <a:cs typeface="+mn-cs"/>
              </a:rPr>
              <a:t>Í leiðbeiningaritinu er lögð til aðferð í átta skrefum sem nota á til að skera úr um hvort vatnshlot getur flokkast sem mikið breytt eða manngert.</a:t>
            </a:r>
            <a:endParaRPr lang="en-US" noProof="0" dirty="0"/>
          </a:p>
          <a:p>
            <a:r>
              <a:rPr lang="is-IS" sz="1200" b="0" i="0" kern="1200" dirty="0">
                <a:solidFill>
                  <a:schemeClr val="tx1"/>
                </a:solidFill>
                <a:effectLst/>
                <a:latin typeface="+mn-lt"/>
                <a:ea typeface="+mn-ea"/>
                <a:cs typeface="+mn-cs"/>
              </a:rPr>
              <a:t>Skref 1-6 eru notuð til að tilnefna vatnshlot til bráðabirgða sem mikið breytt vatnshlot. </a:t>
            </a:r>
          </a:p>
          <a:p>
            <a:r>
              <a:rPr lang="is-IS" sz="1200" b="0" i="0" kern="1200" dirty="0">
                <a:solidFill>
                  <a:schemeClr val="tx1"/>
                </a:solidFill>
                <a:effectLst/>
                <a:latin typeface="+mn-lt"/>
                <a:ea typeface="+mn-ea"/>
                <a:cs typeface="+mn-cs"/>
              </a:rPr>
              <a:t>Skref 1, sem felur í sér auðkenningu á vatnshloti er hluti af vinnu sem þarf að fara fram á öllum vatnshlotum samkvæmt lögum um stjórn vatnamála. </a:t>
            </a:r>
          </a:p>
          <a:p>
            <a:r>
              <a:rPr lang="is-IS" sz="1200" b="0" i="0" kern="1200" dirty="0">
                <a:solidFill>
                  <a:schemeClr val="tx1"/>
                </a:solidFill>
                <a:effectLst/>
                <a:latin typeface="+mn-lt"/>
                <a:ea typeface="+mn-ea"/>
                <a:cs typeface="+mn-cs"/>
              </a:rPr>
              <a:t>Skref 2–5 eru hluti af álagsgreiningu sem þarf einnig að fara fram á öllum vatnshlotum. </a:t>
            </a:r>
          </a:p>
          <a:p>
            <a:r>
              <a:rPr lang="is-IS" sz="1200" b="0" i="0" kern="1200" dirty="0">
                <a:solidFill>
                  <a:schemeClr val="tx1"/>
                </a:solidFill>
                <a:effectLst/>
                <a:latin typeface="+mn-lt"/>
                <a:ea typeface="+mn-ea"/>
                <a:cs typeface="+mn-cs"/>
              </a:rPr>
              <a:t>Skref 6 er aðeins framkvæmt fyrir þau vatnshlot sem til greina koma sem manngerð eða mikið breytt vatnshlot og er mat á marktækum vatnsformfræðilegum breytingum á vatnshlotinu. </a:t>
            </a:r>
          </a:p>
          <a:p>
            <a:r>
              <a:rPr lang="is-IS" sz="1200" b="0" i="0" kern="1200" dirty="0">
                <a:solidFill>
                  <a:schemeClr val="tx1"/>
                </a:solidFill>
                <a:effectLst/>
                <a:latin typeface="+mn-lt"/>
                <a:ea typeface="+mn-ea"/>
                <a:cs typeface="+mn-cs"/>
              </a:rPr>
              <a:t>Í skrefum 7 og 8, skal beita tilnefningarprófum, áður en vatnshlot er tilnefnt sem mikið breytt vatnshlot. </a:t>
            </a:r>
            <a:endParaRPr lang="en-US" dirty="0"/>
          </a:p>
        </p:txBody>
      </p:sp>
      <p:sp>
        <p:nvSpPr>
          <p:cNvPr id="4" name="Slide Number Placeholder 3"/>
          <p:cNvSpPr>
            <a:spLocks noGrp="1"/>
          </p:cNvSpPr>
          <p:nvPr>
            <p:ph type="sldNum" sz="quarter" idx="5"/>
          </p:nvPr>
        </p:nvSpPr>
        <p:spPr/>
        <p:txBody>
          <a:bodyPr/>
          <a:lstStyle/>
          <a:p>
            <a:fld id="{E0F74F84-8EA7-4186-A7B8-66A0DE5B1F7B}" type="slidenum">
              <a:rPr lang="is-IS" smtClean="0"/>
              <a:t>4</a:t>
            </a:fld>
            <a:endParaRPr lang="is-IS"/>
          </a:p>
        </p:txBody>
      </p:sp>
    </p:spTree>
    <p:extLst>
      <p:ext uri="{BB962C8B-B14F-4D97-AF65-F5344CB8AC3E}">
        <p14:creationId xmlns:p14="http://schemas.microsoft.com/office/powerpoint/2010/main" val="253153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kern="1200" dirty="0">
                <a:solidFill>
                  <a:schemeClr val="tx1"/>
                </a:solidFill>
                <a:effectLst/>
                <a:latin typeface="+mn-lt"/>
                <a:ea typeface="+mn-ea"/>
                <a:cs typeface="+mn-cs"/>
              </a:rPr>
              <a:t>Síðan í janúar 2019 baust hópnum skipulögð tveggja daga kynning á nýjustu nálgun Umhverfisstofnunar Noregs (Miljödirektoratret) á aðferðum tengt vatnsformfræðilegum breytingum. </a:t>
            </a:r>
            <a:endParaRPr lang="is-I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7B9F0-A7E0-984B-A9BD-02ECF9DE6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74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is-IS" sz="1200" b="0" i="0" kern="1200" dirty="0">
                <a:solidFill>
                  <a:schemeClr val="tx1"/>
                </a:solidFill>
                <a:effectLst/>
                <a:latin typeface="+mn-lt"/>
                <a:ea typeface="+mn-ea"/>
                <a:cs typeface="+mn-cs"/>
              </a:rPr>
              <a:t>Umhverfisstofnun Noregs (Miljödirektoratet) hefur unnið að aðferðarfræði til þess að skilgreina og meta vatnsformfræðilegar breytingar af mannavöldum í straumvatnshlotum m.a. í þeim vatnshlotum sem teljast mættu mikið breytt. </a:t>
            </a:r>
          </a:p>
          <a:p>
            <a:pPr rtl="0" fontAlgn="base"/>
            <a:r>
              <a:rPr lang="is-IS" sz="1200" b="0" i="0" kern="1200" dirty="0">
                <a:solidFill>
                  <a:schemeClr val="tx1"/>
                </a:solidFill>
                <a:effectLst/>
                <a:latin typeface="+mn-lt"/>
                <a:ea typeface="+mn-ea"/>
                <a:cs typeface="+mn-cs"/>
              </a:rPr>
              <a:t>Og var tillagan að endurskoðaðri aðferðarfræði var gefin út á síðasta ári.  </a:t>
            </a:r>
          </a:p>
          <a:p>
            <a:pPr rtl="0" fontAlgn="base"/>
            <a:r>
              <a:rPr lang="is-IS" sz="1200" b="0" i="0" kern="1200" dirty="0">
                <a:solidFill>
                  <a:schemeClr val="tx1"/>
                </a:solidFill>
                <a:effectLst/>
                <a:latin typeface="+mn-lt"/>
                <a:ea typeface="+mn-ea"/>
                <a:cs typeface="+mn-cs"/>
              </a:rPr>
              <a:t>Aðferðarfræðin byggir á kerfisbundinni flokkun á formfræði og rennslisháttum straumvatna og er skipt í fjóra megin þætti:  </a:t>
            </a:r>
          </a:p>
          <a:p>
            <a:pPr rtl="0" fontAlgn="base"/>
            <a:r>
              <a:rPr lang="is-IS" sz="1200" b="0" i="0" kern="1200" dirty="0">
                <a:solidFill>
                  <a:schemeClr val="tx1"/>
                </a:solidFill>
                <a:effectLst/>
                <a:latin typeface="+mn-lt"/>
                <a:ea typeface="+mn-ea"/>
                <a:cs typeface="+mn-cs"/>
              </a:rPr>
              <a:t>Með árfarvegi  (langsnið)  </a:t>
            </a:r>
          </a:p>
          <a:p>
            <a:pPr rtl="0" fontAlgn="base"/>
            <a:r>
              <a:rPr lang="is-IS" sz="1200" b="0" i="0" kern="1200" dirty="0">
                <a:solidFill>
                  <a:schemeClr val="tx1"/>
                </a:solidFill>
                <a:effectLst/>
                <a:latin typeface="+mn-lt"/>
                <a:ea typeface="+mn-ea"/>
                <a:cs typeface="+mn-cs"/>
              </a:rPr>
              <a:t>Þvert á árfarveg (þversnið)  </a:t>
            </a:r>
          </a:p>
          <a:p>
            <a:pPr rtl="0" fontAlgn="base"/>
            <a:r>
              <a:rPr lang="is-IS" sz="1200" b="0" i="0" kern="1200" dirty="0">
                <a:solidFill>
                  <a:schemeClr val="tx1"/>
                </a:solidFill>
                <a:effectLst/>
                <a:latin typeface="+mn-lt"/>
                <a:ea typeface="+mn-ea"/>
                <a:cs typeface="+mn-cs"/>
              </a:rPr>
              <a:t>Í árfarveginum  </a:t>
            </a:r>
          </a:p>
          <a:p>
            <a:pPr rtl="0" fontAlgn="base"/>
            <a:r>
              <a:rPr lang="is-IS" sz="1200" b="0" i="0" kern="1200" dirty="0">
                <a:solidFill>
                  <a:schemeClr val="tx1"/>
                </a:solidFill>
                <a:effectLst/>
                <a:latin typeface="+mn-lt"/>
                <a:ea typeface="+mn-ea"/>
                <a:cs typeface="+mn-cs"/>
              </a:rPr>
              <a:t>Vatnafræðilegar aðstæður </a:t>
            </a:r>
          </a:p>
          <a:p>
            <a:pPr rtl="0" fontAlgn="base"/>
            <a:r>
              <a:rPr lang="is-IS" sz="1200" b="0" i="0" kern="1200" dirty="0">
                <a:solidFill>
                  <a:schemeClr val="tx1"/>
                </a:solidFill>
                <a:effectLst/>
                <a:latin typeface="+mn-lt"/>
                <a:ea typeface="+mn-ea"/>
                <a:cs typeface="+mn-cs"/>
              </a:rPr>
              <a:t>D1. Rennslishættir </a:t>
            </a:r>
          </a:p>
          <a:p>
            <a:pPr rtl="0" fontAlgn="base"/>
            <a:r>
              <a:rPr lang="is-IS" sz="1200" b="0" i="0" kern="1200" dirty="0">
                <a:solidFill>
                  <a:schemeClr val="tx1"/>
                </a:solidFill>
                <a:effectLst/>
                <a:latin typeface="+mn-lt"/>
                <a:ea typeface="+mn-ea"/>
                <a:cs typeface="+mn-cs"/>
              </a:rPr>
              <a:t>D2. Dægursveiflur </a:t>
            </a:r>
          </a:p>
          <a:p>
            <a:pPr rtl="0" fontAlgn="base"/>
            <a:r>
              <a:rPr lang="is-IS" sz="1200" b="0" i="0" kern="1200" dirty="0">
                <a:solidFill>
                  <a:schemeClr val="tx1"/>
                </a:solidFill>
                <a:effectLst/>
                <a:latin typeface="+mn-lt"/>
                <a:ea typeface="+mn-ea"/>
                <a:cs typeface="+mn-cs"/>
              </a:rPr>
              <a:t>Settir eru fram vísar fyrir hvern þátt og er vísunum skipt upp í fimm flokka kvarða til þess að meta ástandið (tafla 1)</a:t>
            </a:r>
          </a:p>
          <a:p>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6</a:t>
            </a:fld>
            <a:endParaRPr lang="is-IS"/>
          </a:p>
        </p:txBody>
      </p:sp>
    </p:spTree>
    <p:extLst>
      <p:ext uri="{BB962C8B-B14F-4D97-AF65-F5344CB8AC3E}">
        <p14:creationId xmlns:p14="http://schemas.microsoft.com/office/powerpoint/2010/main" val="4273714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kern="1200" dirty="0">
                <a:solidFill>
                  <a:schemeClr val="tx1"/>
                </a:solidFill>
                <a:effectLst/>
                <a:latin typeface="+mn-lt"/>
                <a:ea typeface="+mn-ea"/>
                <a:cs typeface="+mn-cs"/>
              </a:rPr>
              <a:t>Þar sem það er nokkuð flókið að skilgreina þau vatnshlot sem teljast mikið breytt (MBV) og fjármagn fyrir innleiðingu stjórnar vatnamála á árunum 2018-2021 er takmarkað, þarf að forgangsraða vinnunni í samræmi við það. </a:t>
            </a:r>
          </a:p>
          <a:p>
            <a:r>
              <a:rPr lang="is-IS" sz="1200" b="0" i="0" kern="1200" dirty="0">
                <a:solidFill>
                  <a:schemeClr val="tx1"/>
                </a:solidFill>
                <a:effectLst/>
                <a:latin typeface="+mn-lt"/>
                <a:ea typeface="+mn-ea"/>
                <a:cs typeface="+mn-cs"/>
              </a:rPr>
              <a:t>Hópurinn ákvað þess vegna að skoða eingöngu áhrif af vatnsaflsvikjunum, því þær eru eitt helsta vatnsformfræðilega álag á yfirborðsvatn á Íslandi. </a:t>
            </a:r>
          </a:p>
          <a:p>
            <a:r>
              <a:rPr lang="is-IS" sz="1200" b="0" i="0" kern="1200" dirty="0">
                <a:solidFill>
                  <a:schemeClr val="tx1"/>
                </a:solidFill>
                <a:effectLst/>
                <a:latin typeface="+mn-lt"/>
                <a:ea typeface="+mn-ea"/>
                <a:cs typeface="+mn-cs"/>
              </a:rPr>
              <a:t>Almennt eru áhrifasvæði vegna varnarvirkja, fyrirstöða og brúa mun takmarkaðra og meiri úrvinnslu gagna þarf til þess að meta það á þessu stigi. </a:t>
            </a:r>
            <a:endParaRPr lang="is-I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74F84-8EA7-4186-A7B8-66A0DE5B1F7B}"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99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Byrjuðum á að skoða...</a:t>
            </a:r>
          </a:p>
          <a:p>
            <a:r>
              <a:rPr lang="is-IS" dirty="0"/>
              <a:t>Í framhaldi kölluðum við eftir gögnum...</a:t>
            </a:r>
          </a:p>
        </p:txBody>
      </p:sp>
      <p:sp>
        <p:nvSpPr>
          <p:cNvPr id="4" name="Slide Number Placeholder 3"/>
          <p:cNvSpPr>
            <a:spLocks noGrp="1"/>
          </p:cNvSpPr>
          <p:nvPr>
            <p:ph type="sldNum" sz="quarter" idx="5"/>
          </p:nvPr>
        </p:nvSpPr>
        <p:spPr/>
        <p:txBody>
          <a:bodyPr/>
          <a:lstStyle/>
          <a:p>
            <a:fld id="{E0F74F84-8EA7-4186-A7B8-66A0DE5B1F7B}" type="slidenum">
              <a:rPr lang="is-IS" smtClean="0"/>
              <a:t>8</a:t>
            </a:fld>
            <a:endParaRPr lang="is-IS"/>
          </a:p>
        </p:txBody>
      </p:sp>
    </p:spTree>
    <p:extLst>
      <p:ext uri="{BB962C8B-B14F-4D97-AF65-F5344CB8AC3E}">
        <p14:creationId xmlns:p14="http://schemas.microsoft.com/office/powerpoint/2010/main" val="22562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Hópurinn mun í lokin skila skýrslu og </a:t>
            </a:r>
            <a:r>
              <a:rPr lang="is-IS" sz="1200" b="0" i="0" kern="1200" dirty="0">
                <a:solidFill>
                  <a:schemeClr val="tx1"/>
                </a:solidFill>
                <a:effectLst/>
                <a:latin typeface="+mn-lt"/>
                <a:ea typeface="+mn-ea"/>
                <a:cs typeface="+mn-cs"/>
              </a:rPr>
              <a:t>lista með fyrstu tillögu að mikið breyttum vatnshlotum. </a:t>
            </a:r>
          </a:p>
          <a:p>
            <a:r>
              <a:rPr lang="is-IS" sz="1200" b="0" i="0" kern="1200" dirty="0">
                <a:solidFill>
                  <a:schemeClr val="tx1"/>
                </a:solidFill>
                <a:effectLst/>
                <a:latin typeface="+mn-lt"/>
                <a:ea typeface="+mn-ea"/>
                <a:cs typeface="+mn-cs"/>
              </a:rPr>
              <a:t>Tillagan mun síðan fara í almenna kynningu og verður þá hægt að koma með athugasemdir við listann. </a:t>
            </a:r>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9</a:t>
            </a:fld>
            <a:endParaRPr lang="is-IS"/>
          </a:p>
        </p:txBody>
      </p:sp>
    </p:spTree>
    <p:extLst>
      <p:ext uri="{BB962C8B-B14F-4D97-AF65-F5344CB8AC3E}">
        <p14:creationId xmlns:p14="http://schemas.microsoft.com/office/powerpoint/2010/main" val="379877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íð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76400" y="1812320"/>
            <a:ext cx="8859795" cy="781252"/>
          </a:xfrm>
          <a:prstGeom prst="rect">
            <a:avLst/>
          </a:prstGeom>
        </p:spPr>
        <p:txBody>
          <a:bodyPr anchor="t" anchorCtr="0"/>
          <a:lstStyle>
            <a:lvl1pPr algn="l">
              <a:defRPr sz="60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3" name="Subtitle 2"/>
          <p:cNvSpPr>
            <a:spLocks noGrp="1"/>
          </p:cNvSpPr>
          <p:nvPr>
            <p:ph type="subTitle" idx="1" hasCustomPrompt="1"/>
          </p:nvPr>
        </p:nvSpPr>
        <p:spPr>
          <a:xfrm>
            <a:off x="1676400" y="2593572"/>
            <a:ext cx="8859795" cy="856210"/>
          </a:xfrm>
          <a:prstGeom prst="rect">
            <a:avLst/>
          </a:prstGeom>
        </p:spPr>
        <p:txBody>
          <a:bodyPr/>
          <a:lstStyle>
            <a:lvl1pPr marL="0" indent="0" algn="l">
              <a:buNone/>
              <a:defRPr sz="6000" b="0" i="0">
                <a:solidFill>
                  <a:schemeClr val="bg1"/>
                </a:solidFill>
                <a:latin typeface="Source Serif Pro" panose="02040603050405020204" pitchFamily="18" charset="0"/>
                <a:ea typeface="Source Serif Pro" panose="02040603050405020204" pitchFamily="18" charset="0"/>
                <a:cs typeface="Times New Roma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Undirfyrirsögn</a:t>
            </a:r>
            <a:endParaRPr lang="en-US"/>
          </a:p>
        </p:txBody>
      </p:sp>
    </p:spTree>
    <p:extLst>
      <p:ext uri="{BB962C8B-B14F-4D97-AF65-F5344CB8AC3E}">
        <p14:creationId xmlns:p14="http://schemas.microsoft.com/office/powerpoint/2010/main" val="220703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603660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588396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110573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2815997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orsíð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76400" y="1812320"/>
            <a:ext cx="8859795" cy="781252"/>
          </a:xfrm>
          <a:prstGeom prst="rect">
            <a:avLst/>
          </a:prstGeom>
        </p:spPr>
        <p:txBody>
          <a:bodyPr anchor="t" anchorCtr="0"/>
          <a:lstStyle>
            <a:lvl1pPr algn="l">
              <a:defRPr sz="60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3" name="Subtitle 2"/>
          <p:cNvSpPr>
            <a:spLocks noGrp="1"/>
          </p:cNvSpPr>
          <p:nvPr>
            <p:ph type="subTitle" idx="1" hasCustomPrompt="1"/>
          </p:nvPr>
        </p:nvSpPr>
        <p:spPr>
          <a:xfrm>
            <a:off x="1676400" y="2593572"/>
            <a:ext cx="8859795" cy="856210"/>
          </a:xfrm>
          <a:prstGeom prst="rect">
            <a:avLst/>
          </a:prstGeom>
        </p:spPr>
        <p:txBody>
          <a:bodyPr/>
          <a:lstStyle>
            <a:lvl1pPr marL="0" indent="0" algn="l">
              <a:buNone/>
              <a:defRPr sz="6000" b="0" i="0">
                <a:solidFill>
                  <a:schemeClr val="bg1"/>
                </a:solidFill>
                <a:latin typeface="Source Serif Pro" panose="02040603050405020204" pitchFamily="18" charset="0"/>
                <a:ea typeface="Source Serif Pro" panose="02040603050405020204" pitchFamily="18" charset="0"/>
                <a:cs typeface="Times New Roma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Undirfyrirsögn</a:t>
            </a:r>
            <a:endParaRPr lang="en-US"/>
          </a:p>
        </p:txBody>
      </p:sp>
    </p:spTree>
    <p:extLst>
      <p:ext uri="{BB962C8B-B14F-4D97-AF65-F5344CB8AC3E}">
        <p14:creationId xmlns:p14="http://schemas.microsoft.com/office/powerpoint/2010/main" val="1980100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495912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166714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699262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Mynd</a:t>
            </a:r>
            <a:endParaRPr lang="en-US" dirty="0"/>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134899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413094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495912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142015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54769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523424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74664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064331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868602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2691967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orsíð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76400" y="1812320"/>
            <a:ext cx="8859795" cy="781252"/>
          </a:xfrm>
          <a:prstGeom prst="rect">
            <a:avLst/>
          </a:prstGeom>
        </p:spPr>
        <p:txBody>
          <a:bodyPr anchor="t" anchorCtr="0"/>
          <a:lstStyle>
            <a:lvl1pPr algn="l">
              <a:defRPr sz="60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3" name="Subtitle 2"/>
          <p:cNvSpPr>
            <a:spLocks noGrp="1"/>
          </p:cNvSpPr>
          <p:nvPr>
            <p:ph type="subTitle" idx="1" hasCustomPrompt="1"/>
          </p:nvPr>
        </p:nvSpPr>
        <p:spPr>
          <a:xfrm>
            <a:off x="1676400" y="2593572"/>
            <a:ext cx="8859795" cy="856210"/>
          </a:xfrm>
          <a:prstGeom prst="rect">
            <a:avLst/>
          </a:prstGeom>
        </p:spPr>
        <p:txBody>
          <a:bodyPr/>
          <a:lstStyle>
            <a:lvl1pPr marL="0" indent="0" algn="l">
              <a:buNone/>
              <a:defRPr sz="6000" b="0" i="0">
                <a:solidFill>
                  <a:schemeClr val="bg1"/>
                </a:solidFill>
                <a:latin typeface="Source Serif Pro" panose="02040603050405020204" pitchFamily="18" charset="0"/>
                <a:ea typeface="Source Serif Pro" panose="02040603050405020204" pitchFamily="18" charset="0"/>
                <a:cs typeface="Times New Roma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Undirfyrirsögn</a:t>
            </a:r>
            <a:endParaRPr lang="en-US"/>
          </a:p>
        </p:txBody>
      </p:sp>
    </p:spTree>
    <p:extLst>
      <p:ext uri="{BB962C8B-B14F-4D97-AF65-F5344CB8AC3E}">
        <p14:creationId xmlns:p14="http://schemas.microsoft.com/office/powerpoint/2010/main" val="2138237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225964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84245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166714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1728565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orsíð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76400" y="1812320"/>
            <a:ext cx="8859795" cy="781252"/>
          </a:xfrm>
          <a:prstGeom prst="rect">
            <a:avLst/>
          </a:prstGeom>
        </p:spPr>
        <p:txBody>
          <a:bodyPr anchor="t" anchorCtr="0"/>
          <a:lstStyle>
            <a:lvl1pPr algn="l">
              <a:defRPr sz="60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3" name="Subtitle 2"/>
          <p:cNvSpPr>
            <a:spLocks noGrp="1"/>
          </p:cNvSpPr>
          <p:nvPr>
            <p:ph type="subTitle" idx="1" hasCustomPrompt="1"/>
          </p:nvPr>
        </p:nvSpPr>
        <p:spPr>
          <a:xfrm>
            <a:off x="1676400" y="2593572"/>
            <a:ext cx="8859795" cy="856210"/>
          </a:xfrm>
          <a:prstGeom prst="rect">
            <a:avLst/>
          </a:prstGeom>
        </p:spPr>
        <p:txBody>
          <a:bodyPr/>
          <a:lstStyle>
            <a:lvl1pPr marL="0" indent="0" algn="l">
              <a:buNone/>
              <a:defRPr sz="6000" b="0" i="0">
                <a:solidFill>
                  <a:schemeClr val="bg1"/>
                </a:solidFill>
                <a:latin typeface="Source Serif Pro" panose="02040603050405020204" pitchFamily="18" charset="0"/>
                <a:ea typeface="Source Serif Pro" panose="02040603050405020204" pitchFamily="18" charset="0"/>
                <a:cs typeface="Times New Roma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Undirfyrirsögn</a:t>
            </a:r>
            <a:endParaRPr lang="en-US"/>
          </a:p>
        </p:txBody>
      </p:sp>
    </p:spTree>
    <p:extLst>
      <p:ext uri="{BB962C8B-B14F-4D97-AF65-F5344CB8AC3E}">
        <p14:creationId xmlns:p14="http://schemas.microsoft.com/office/powerpoint/2010/main" val="1207011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56128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178659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04450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2233176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699262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229243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209986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16755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606580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1290" y="255944"/>
            <a:ext cx="1406446" cy="292881"/>
          </a:xfrm>
          <a:prstGeom prst="rect">
            <a:avLst/>
          </a:prstGeom>
        </p:spPr>
      </p:pic>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
        <p:nvSpPr>
          <p:cNvPr id="10" name="Subtitle 2"/>
          <p:cNvSpPr txBox="1">
            <a:spLocks/>
          </p:cNvSpPr>
          <p:nvPr userDrawn="1"/>
        </p:nvSpPr>
        <p:spPr>
          <a:xfrm>
            <a:off x="9836727" y="6289531"/>
            <a:ext cx="831273" cy="249380"/>
          </a:xfrm>
          <a:prstGeom prst="rect">
            <a:avLst/>
          </a:prstGeom>
        </p:spPr>
        <p:txBody>
          <a:bodyPr/>
          <a:lstStyle>
            <a:lvl1pPr marL="0" indent="0" algn="l" defTabSz="914400" rtl="0" eaLnBrk="1" latinLnBrk="0" hangingPunct="1">
              <a:lnSpc>
                <a:spcPct val="90000"/>
              </a:lnSpc>
              <a:spcBef>
                <a:spcPts val="1000"/>
              </a:spcBef>
              <a:buFont typeface="Arial"/>
              <a:buNone/>
              <a:defRPr sz="6000" b="0" i="0" kern="1200">
                <a:solidFill>
                  <a:schemeClr val="bg1"/>
                </a:solidFill>
                <a:latin typeface="Times New Roman" charset="0"/>
                <a:ea typeface="Times New Roman" charset="0"/>
                <a:cs typeface="Times New Roman"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b="0" i="0">
                <a:latin typeface="Arial" charset="0"/>
                <a:ea typeface="Arial" charset="0"/>
                <a:cs typeface="Arial" charset="0"/>
              </a:rPr>
              <a:t>UST.IS</a:t>
            </a:r>
          </a:p>
        </p:txBody>
      </p:sp>
    </p:spTree>
    <p:extLst>
      <p:ext uri="{BB962C8B-B14F-4D97-AF65-F5344CB8AC3E}">
        <p14:creationId xmlns:p14="http://schemas.microsoft.com/office/powerpoint/2010/main" val="1483517288"/>
      </p:ext>
    </p:extLst>
  </p:cSld>
  <p:clrMap bg1="lt1" tx1="dk1" bg2="lt2" tx2="dk2" accent1="accent1" accent2="accent2" accent3="accent3" accent4="accent4" accent5="accent5" accent6="accent6" hlink="hlink" folHlink="folHlink"/>
  <p:sldLayoutIdLst>
    <p:sldLayoutId id="2147483676" r:id="rId1"/>
    <p:sldLayoutId id="2147483689" r:id="rId2"/>
    <p:sldLayoutId id="2147483690" r:id="rId3"/>
    <p:sldLayoutId id="2147483691" r:id="rId4"/>
    <p:sldLayoutId id="214748369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8962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8"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2974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34.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4">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02212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6">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445299" y="4592325"/>
            <a:ext cx="5946579" cy="1514185"/>
          </a:xfrm>
        </p:spPr>
        <p:txBody>
          <a:bodyPr vert="horz" lIns="91440" tIns="45720" rIns="91440" bIns="45720" rtlCol="0" anchor="t">
            <a:normAutofit/>
          </a:bodyPr>
          <a:lstStyle/>
          <a:p>
            <a:pPr algn="ctr"/>
            <a:r>
              <a:rPr lang="en-US" sz="4000" dirty="0" err="1">
                <a:solidFill>
                  <a:srgbClr val="000000"/>
                </a:solidFill>
                <a:latin typeface="+mj-lt"/>
                <a:ea typeface="+mj-ea"/>
                <a:cs typeface="+mj-cs"/>
              </a:rPr>
              <a:t>Mikið</a:t>
            </a:r>
            <a:r>
              <a:rPr lang="en-US" sz="4000" dirty="0">
                <a:solidFill>
                  <a:srgbClr val="000000"/>
                </a:solidFill>
                <a:latin typeface="+mj-lt"/>
                <a:ea typeface="+mj-ea"/>
                <a:cs typeface="+mj-cs"/>
              </a:rPr>
              <a:t> </a:t>
            </a:r>
            <a:r>
              <a:rPr lang="en-US" sz="4000" dirty="0" err="1">
                <a:solidFill>
                  <a:srgbClr val="000000"/>
                </a:solidFill>
                <a:latin typeface="+mj-lt"/>
                <a:ea typeface="+mj-ea"/>
                <a:cs typeface="+mj-cs"/>
              </a:rPr>
              <a:t>breytt</a:t>
            </a:r>
            <a:r>
              <a:rPr lang="en-US" sz="4000" dirty="0">
                <a:solidFill>
                  <a:srgbClr val="000000"/>
                </a:solidFill>
                <a:latin typeface="+mj-lt"/>
                <a:ea typeface="+mj-ea"/>
                <a:cs typeface="+mj-cs"/>
              </a:rPr>
              <a:t> </a:t>
            </a:r>
            <a:r>
              <a:rPr lang="en-US" sz="4000" dirty="0" err="1">
                <a:solidFill>
                  <a:srgbClr val="000000"/>
                </a:solidFill>
                <a:latin typeface="+mj-lt"/>
                <a:ea typeface="+mj-ea"/>
                <a:cs typeface="+mj-cs"/>
              </a:rPr>
              <a:t>og</a:t>
            </a:r>
            <a:r>
              <a:rPr lang="en-US" sz="4000" dirty="0">
                <a:solidFill>
                  <a:srgbClr val="000000"/>
                </a:solidFill>
                <a:latin typeface="+mj-lt"/>
                <a:ea typeface="+mj-ea"/>
                <a:cs typeface="+mj-cs"/>
              </a:rPr>
              <a:t> </a:t>
            </a:r>
            <a:r>
              <a:rPr lang="en-US" sz="4000" dirty="0" err="1">
                <a:solidFill>
                  <a:srgbClr val="000000"/>
                </a:solidFill>
                <a:latin typeface="+mj-lt"/>
                <a:ea typeface="+mj-ea"/>
                <a:cs typeface="+mj-cs"/>
              </a:rPr>
              <a:t>manngerð</a:t>
            </a:r>
            <a:r>
              <a:rPr lang="en-US" sz="4000" dirty="0">
                <a:solidFill>
                  <a:srgbClr val="000000"/>
                </a:solidFill>
                <a:latin typeface="+mj-lt"/>
                <a:ea typeface="+mj-ea"/>
                <a:cs typeface="+mj-cs"/>
              </a:rPr>
              <a:t> </a:t>
            </a:r>
            <a:r>
              <a:rPr lang="en-US" sz="4000" dirty="0" err="1">
                <a:solidFill>
                  <a:srgbClr val="000000"/>
                </a:solidFill>
                <a:latin typeface="+mj-lt"/>
                <a:ea typeface="+mj-ea"/>
                <a:cs typeface="+mj-cs"/>
              </a:rPr>
              <a:t>vatnshlot</a:t>
            </a:r>
            <a:endParaRPr lang="en-US" sz="4000" dirty="0">
              <a:solidFill>
                <a:srgbClr val="000000"/>
              </a:solidFill>
              <a:latin typeface="+mj-lt"/>
              <a:ea typeface="+mj-ea"/>
              <a:cs typeface="+mj-cs"/>
            </a:endParaRPr>
          </a:p>
        </p:txBody>
      </p:sp>
      <p:sp>
        <p:nvSpPr>
          <p:cNvPr id="26"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0219"/>
            <a:ext cx="4383459" cy="5287256"/>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9D75AA83-9DC4-4B7E-BDCA-846D0802A1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119" y="2055523"/>
            <a:ext cx="2317717" cy="788024"/>
          </a:xfrm>
          <a:prstGeom prst="rect">
            <a:avLst/>
          </a:prstGeom>
        </p:spPr>
      </p:pic>
      <p:sp>
        <p:nvSpPr>
          <p:cNvPr id="27" name="Freeform: Shape 20">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2946" y="0"/>
            <a:ext cx="4185112" cy="3170097"/>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8">
            <a:extLst>
              <a:ext uri="{FF2B5EF4-FFF2-40B4-BE49-F238E27FC236}">
                <a16:creationId xmlns:a16="http://schemas.microsoft.com/office/drawing/2014/main" id="{98DF3830-7B31-440A-A4A4-D690AE4424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418595" y="969391"/>
            <a:ext cx="2754249" cy="5852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33062" y="440574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4A50FF1D-D8D8-4CAD-8C19-6164FA91D8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8710" y="5130454"/>
            <a:ext cx="1898251" cy="632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8CCB29F-7295-46FA-981F-E913CF45A3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520" y="3110269"/>
            <a:ext cx="2752081" cy="4852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orkustofnun logo">
            <a:extLst>
              <a:ext uri="{FF2B5EF4-FFF2-40B4-BE49-F238E27FC236}">
                <a16:creationId xmlns:a16="http://schemas.microsoft.com/office/drawing/2014/main" id="{0AC814D3-B4BD-4988-A1B3-534BEBD9DD8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330" b="30817"/>
          <a:stretch/>
        </p:blipFill>
        <p:spPr bwMode="auto">
          <a:xfrm>
            <a:off x="712199" y="3976570"/>
            <a:ext cx="2642950" cy="5768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Ã¡ttÃºrufrÃ¦Ã°istofnun Ã­slands logo">
            <a:extLst>
              <a:ext uri="{FF2B5EF4-FFF2-40B4-BE49-F238E27FC236}">
                <a16:creationId xmlns:a16="http://schemas.microsoft.com/office/drawing/2014/main" id="{89EF6075-EC3A-4D9E-A33E-73742DEC32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952" y="4977744"/>
            <a:ext cx="952586" cy="95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195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FFC216-1A76-4E0D-AA2D-C6352DFD5FAE}"/>
              </a:ext>
            </a:extLst>
          </p:cNvPr>
          <p:cNvSpPr txBox="1"/>
          <p:nvPr/>
        </p:nvSpPr>
        <p:spPr>
          <a:xfrm>
            <a:off x="637408" y="1269181"/>
            <a:ext cx="4974154" cy="2396938"/>
          </a:xfrm>
          <a:prstGeom prst="rect">
            <a:avLst/>
          </a:prstGeom>
          <a:solidFill>
            <a:schemeClr val="bg1">
              <a:alpha val="76000"/>
            </a:schemeClr>
          </a:solidFill>
        </p:spPr>
        <p:txBody>
          <a:bodyPr wrap="square" rtlCol="0" anchor="t">
            <a:spAutoFit/>
          </a:bodyPr>
          <a:lstStyle/>
          <a:p>
            <a:pPr lvl="0">
              <a:lnSpc>
                <a:spcPct val="120000"/>
              </a:lnSpc>
            </a:pPr>
            <a:r>
              <a:rPr lang="is-IS"/>
              <a:t>Samkvæmt 12. grein reglugerðar 535/2011 er heimilt að skilgreina vatnshlot sem </a:t>
            </a:r>
            <a:r>
              <a:rPr lang="is-IS" b="1" i="1"/>
              <a:t>“mikið breytt vatnshlot” </a:t>
            </a:r>
            <a:r>
              <a:rPr lang="en-US" err="1"/>
              <a:t>ef</a:t>
            </a:r>
            <a:r>
              <a:rPr lang="en-US"/>
              <a:t> </a:t>
            </a:r>
            <a:r>
              <a:rPr lang="en-US" err="1"/>
              <a:t>mögulegar</a:t>
            </a:r>
            <a:r>
              <a:rPr lang="en-US"/>
              <a:t> </a:t>
            </a:r>
            <a:r>
              <a:rPr lang="en-US" err="1"/>
              <a:t>mótvægisaðgerðir</a:t>
            </a:r>
            <a:r>
              <a:rPr lang="en-US"/>
              <a:t> til </a:t>
            </a:r>
            <a:r>
              <a:rPr lang="en-US" err="1"/>
              <a:t>að</a:t>
            </a:r>
            <a:r>
              <a:rPr lang="en-US"/>
              <a:t> </a:t>
            </a:r>
            <a:r>
              <a:rPr lang="en-US" err="1"/>
              <a:t>endurheimta</a:t>
            </a:r>
            <a:r>
              <a:rPr lang="en-US"/>
              <a:t> </a:t>
            </a:r>
            <a:r>
              <a:rPr lang="en-US" err="1"/>
              <a:t>gott</a:t>
            </a:r>
            <a:r>
              <a:rPr lang="en-US"/>
              <a:t> </a:t>
            </a:r>
            <a:r>
              <a:rPr lang="en-US" err="1"/>
              <a:t>vistfræðilegt</a:t>
            </a:r>
            <a:r>
              <a:rPr lang="en-US"/>
              <a:t> </a:t>
            </a:r>
            <a:r>
              <a:rPr lang="en-US" err="1"/>
              <a:t>ástand</a:t>
            </a:r>
            <a:r>
              <a:rPr lang="en-US"/>
              <a:t> </a:t>
            </a:r>
            <a:r>
              <a:rPr lang="en-US" err="1"/>
              <a:t>vatnshlotsins</a:t>
            </a:r>
            <a:r>
              <a:rPr lang="en-US"/>
              <a:t> </a:t>
            </a:r>
            <a:r>
              <a:rPr lang="en-US" err="1"/>
              <a:t>hafa</a:t>
            </a:r>
            <a:r>
              <a:rPr lang="en-US"/>
              <a:t> </a:t>
            </a:r>
            <a:r>
              <a:rPr lang="en-US" err="1"/>
              <a:t>neikvæð</a:t>
            </a:r>
            <a:r>
              <a:rPr lang="en-US"/>
              <a:t> </a:t>
            </a:r>
            <a:r>
              <a:rPr lang="en-US" err="1"/>
              <a:t>áhrif</a:t>
            </a:r>
            <a:r>
              <a:rPr lang="en-US"/>
              <a:t> á </a:t>
            </a:r>
            <a:r>
              <a:rPr lang="en-US" err="1"/>
              <a:t>eftirfarandi</a:t>
            </a:r>
            <a:r>
              <a:rPr lang="en-US"/>
              <a:t> </a:t>
            </a:r>
            <a:r>
              <a:rPr lang="en-US" err="1"/>
              <a:t>þætti</a:t>
            </a:r>
            <a:r>
              <a:rPr lang="en-US"/>
              <a:t>:</a:t>
            </a:r>
            <a:endParaRPr lang="is-IS"/>
          </a:p>
          <a:p>
            <a:pPr marL="285750" lvl="0" indent="-285750">
              <a:lnSpc>
                <a:spcPct val="120000"/>
              </a:lnSpc>
              <a:buFont typeface="Arial" panose="020B0604020202020204" pitchFamily="34" charset="0"/>
              <a:buChar char="•"/>
            </a:pPr>
            <a:endParaRPr lang="is-IS"/>
          </a:p>
          <a:p>
            <a:pPr>
              <a:lnSpc>
                <a:spcPct val="120000"/>
              </a:lnSpc>
            </a:pPr>
            <a:endParaRPr lang="en-US"/>
          </a:p>
        </p:txBody>
      </p:sp>
      <p:pic>
        <p:nvPicPr>
          <p:cNvPr id="6" name="Picture 5" descr="A screenshot of a cell phone&#10;&#10;Description generated with very high confidence">
            <a:extLst>
              <a:ext uri="{FF2B5EF4-FFF2-40B4-BE49-F238E27FC236}">
                <a16:creationId xmlns:a16="http://schemas.microsoft.com/office/drawing/2014/main" id="{681606E4-7525-4371-B2FA-89824A5FC8F5}"/>
              </a:ext>
            </a:extLst>
          </p:cNvPr>
          <p:cNvPicPr>
            <a:picLocks noChangeAspect="1"/>
          </p:cNvPicPr>
          <p:nvPr/>
        </p:nvPicPr>
        <p:blipFill rotWithShape="1">
          <a:blip r:embed="rId3"/>
          <a:srcRect l="8294" t="37082" r="8820" b="1951"/>
          <a:stretch/>
        </p:blipFill>
        <p:spPr>
          <a:xfrm>
            <a:off x="6196361" y="2621846"/>
            <a:ext cx="5915464" cy="2088546"/>
          </a:xfrm>
          <a:prstGeom prst="rect">
            <a:avLst/>
          </a:prstGeom>
        </p:spPr>
      </p:pic>
      <p:sp>
        <p:nvSpPr>
          <p:cNvPr id="7" name="TextBox 6">
            <a:extLst>
              <a:ext uri="{FF2B5EF4-FFF2-40B4-BE49-F238E27FC236}">
                <a16:creationId xmlns:a16="http://schemas.microsoft.com/office/drawing/2014/main" id="{67F453C9-D240-454D-968B-86B3CF017DDD}"/>
              </a:ext>
            </a:extLst>
          </p:cNvPr>
          <p:cNvSpPr txBox="1"/>
          <p:nvPr/>
        </p:nvSpPr>
        <p:spPr>
          <a:xfrm>
            <a:off x="498789" y="3009808"/>
            <a:ext cx="5915465" cy="4391330"/>
          </a:xfrm>
          <a:prstGeom prst="rect">
            <a:avLst/>
          </a:prstGeom>
          <a:noFill/>
        </p:spPr>
        <p:txBody>
          <a:bodyPr wrap="square" rtlCol="0" anchor="t">
            <a:spAutoFit/>
          </a:bodyPr>
          <a:lstStyle/>
          <a:p>
            <a:pPr marL="285750" lvl="0" indent="-285750">
              <a:lnSpc>
                <a:spcPct val="120000"/>
              </a:lnSpc>
              <a:buFont typeface="Arial" panose="020B0604020202020204" pitchFamily="34" charset="0"/>
              <a:buChar char="•"/>
            </a:pPr>
            <a:r>
              <a:rPr lang="is-IS" dirty="0"/>
              <a:t>umhverfið í heild,</a:t>
            </a:r>
          </a:p>
          <a:p>
            <a:pPr marL="285750" lvl="0" indent="-285750">
              <a:lnSpc>
                <a:spcPct val="120000"/>
              </a:lnSpc>
              <a:buFont typeface="Arial" panose="020B0604020202020204" pitchFamily="34" charset="0"/>
              <a:buChar char="•"/>
            </a:pPr>
            <a:r>
              <a:rPr lang="is-IS" dirty="0"/>
              <a:t>siglingar, hafnir eða afþreyingaraðstöðu</a:t>
            </a:r>
            <a:endParaRPr lang="is-IS" dirty="0">
              <a:cs typeface="Calibri"/>
            </a:endParaRPr>
          </a:p>
          <a:p>
            <a:pPr marL="285750" lvl="0" indent="-285750">
              <a:lnSpc>
                <a:spcPct val="120000"/>
              </a:lnSpc>
              <a:buFont typeface="Arial" panose="020B0604020202020204" pitchFamily="34" charset="0"/>
              <a:buChar char="•"/>
            </a:pPr>
            <a:r>
              <a:rPr lang="is-IS" dirty="0"/>
              <a:t>starfsemi sem hefur í för með sér geymslu, flutning og hjáveitu vatns, t.d. neysluvatnsmiðlun, orkuvinnslu eða áveitu</a:t>
            </a:r>
            <a:endParaRPr lang="is-IS" dirty="0">
              <a:cs typeface="Calibri"/>
            </a:endParaRPr>
          </a:p>
          <a:p>
            <a:pPr marL="285750" lvl="0" indent="-285750">
              <a:lnSpc>
                <a:spcPct val="120000"/>
              </a:lnSpc>
              <a:buFont typeface="Arial" panose="020B0604020202020204" pitchFamily="34" charset="0"/>
              <a:buChar char="•"/>
            </a:pPr>
            <a:r>
              <a:rPr lang="is-IS" dirty="0"/>
              <a:t>Stjórnun vatnshæðar og rennslis, flóðavarnir, </a:t>
            </a:r>
            <a:r>
              <a:rPr lang="is-IS" dirty="0" err="1"/>
              <a:t>framræslu</a:t>
            </a:r>
            <a:r>
              <a:rPr lang="is-IS" dirty="0"/>
              <a:t> eða</a:t>
            </a:r>
            <a:endParaRPr lang="is-IS" dirty="0">
              <a:cs typeface="Calibri"/>
            </a:endParaRPr>
          </a:p>
          <a:p>
            <a:pPr marL="285750" lvl="0" indent="-285750">
              <a:lnSpc>
                <a:spcPct val="120000"/>
              </a:lnSpc>
              <a:buFont typeface="Arial" panose="020B0604020202020204" pitchFamily="34" charset="0"/>
              <a:buChar char="•"/>
            </a:pPr>
            <a:r>
              <a:rPr lang="is-IS" dirty="0"/>
              <a:t>önnur sjálfbær umsvif jafnmikilvæg og hin framangreindu.</a:t>
            </a:r>
            <a:endParaRPr lang="is-IS" dirty="0">
              <a:cs typeface="Calibri" panose="020F0502020204030204"/>
            </a:endParaRPr>
          </a:p>
          <a:p>
            <a:pPr marL="285750" lvl="0" indent="-285750">
              <a:lnSpc>
                <a:spcPct val="120000"/>
              </a:lnSpc>
              <a:buFont typeface="Arial" panose="020B0604020202020204" pitchFamily="34" charset="0"/>
              <a:buChar char="•"/>
            </a:pPr>
            <a:endParaRPr lang="is-IS" dirty="0">
              <a:cs typeface="Calibri" panose="020F0502020204030204"/>
            </a:endParaRPr>
          </a:p>
          <a:p>
            <a:pPr marL="285750" lvl="0" indent="-285750">
              <a:lnSpc>
                <a:spcPct val="120000"/>
              </a:lnSpc>
              <a:buFont typeface="Arial" panose="020B0604020202020204" pitchFamily="34" charset="0"/>
              <a:buChar char="•"/>
            </a:pPr>
            <a:r>
              <a:rPr lang="is-IS" dirty="0"/>
              <a:t>Þegar framangreind áhrif eru ekki samfélagslega eða fjárhagslega gerleg</a:t>
            </a:r>
            <a:endParaRPr lang="is-IS" dirty="0">
              <a:cs typeface="Calibri"/>
            </a:endParaRPr>
          </a:p>
          <a:p>
            <a:pPr>
              <a:lnSpc>
                <a:spcPct val="120000"/>
              </a:lnSpc>
            </a:pPr>
            <a:endParaRPr lang="is-IS" dirty="0"/>
          </a:p>
          <a:p>
            <a:pPr>
              <a:lnSpc>
                <a:spcPct val="120000"/>
              </a:lnSpc>
            </a:pPr>
            <a:endParaRPr lang="en-US" dirty="0"/>
          </a:p>
        </p:txBody>
      </p:sp>
      <p:sp>
        <p:nvSpPr>
          <p:cNvPr id="4" name="TextBox 3">
            <a:extLst>
              <a:ext uri="{FF2B5EF4-FFF2-40B4-BE49-F238E27FC236}">
                <a16:creationId xmlns:a16="http://schemas.microsoft.com/office/drawing/2014/main" id="{B2FE8DCF-040D-4504-BA7E-94D5AAA3B732}"/>
              </a:ext>
            </a:extLst>
          </p:cNvPr>
          <p:cNvSpPr txBox="1"/>
          <p:nvPr/>
        </p:nvSpPr>
        <p:spPr>
          <a:xfrm>
            <a:off x="637408" y="379792"/>
            <a:ext cx="8731045" cy="734945"/>
          </a:xfrm>
          <a:prstGeom prst="rect">
            <a:avLst/>
          </a:prstGeom>
          <a:solidFill>
            <a:schemeClr val="accent6">
              <a:lumMod val="60000"/>
              <a:lumOff val="40000"/>
            </a:schemeClr>
          </a:solidFill>
        </p:spPr>
        <p:txBody>
          <a:bodyPr wrap="square" rtlCol="0">
            <a:spAutoFit/>
          </a:bodyPr>
          <a:lstStyle/>
          <a:p>
            <a:pPr lvl="0">
              <a:lnSpc>
                <a:spcPct val="120000"/>
              </a:lnSpc>
            </a:pPr>
            <a:r>
              <a:rPr lang="is-IS">
                <a:solidFill>
                  <a:prstClr val="black"/>
                </a:solidFill>
              </a:rPr>
              <a:t>Í sumum tilvikum hefur vatnshlotum verið breytt það mikið af mannavöldum að ólíklegt er að þau nái umhverfismarkmiðum laga um stjórn vatnamála (</a:t>
            </a:r>
            <a:r>
              <a:rPr lang="is-IS" b="1" i="1">
                <a:solidFill>
                  <a:prstClr val="black"/>
                </a:solidFill>
              </a:rPr>
              <a:t>gott vistfræðilegt ástand</a:t>
            </a:r>
            <a:r>
              <a:rPr lang="is-IS">
                <a:solidFill>
                  <a:prstClr val="black"/>
                </a:solidFill>
              </a:rPr>
              <a:t>). </a:t>
            </a:r>
          </a:p>
        </p:txBody>
      </p:sp>
      <p:sp>
        <p:nvSpPr>
          <p:cNvPr id="8" name="TextBox 7">
            <a:extLst>
              <a:ext uri="{FF2B5EF4-FFF2-40B4-BE49-F238E27FC236}">
                <a16:creationId xmlns:a16="http://schemas.microsoft.com/office/drawing/2014/main" id="{6A5E790A-0416-4111-B15F-2C22DA0EFFF2}"/>
              </a:ext>
            </a:extLst>
          </p:cNvPr>
          <p:cNvSpPr txBox="1"/>
          <p:nvPr/>
        </p:nvSpPr>
        <p:spPr>
          <a:xfrm>
            <a:off x="6823424" y="1720333"/>
            <a:ext cx="4916128" cy="734945"/>
          </a:xfrm>
          <a:prstGeom prst="rect">
            <a:avLst/>
          </a:prstGeom>
          <a:noFill/>
        </p:spPr>
        <p:txBody>
          <a:bodyPr wrap="square" rtlCol="0">
            <a:spAutoFit/>
          </a:bodyPr>
          <a:lstStyle/>
          <a:p>
            <a:pPr lvl="0">
              <a:lnSpc>
                <a:spcPct val="120000"/>
              </a:lnSpc>
            </a:pPr>
            <a:r>
              <a:rPr lang="is-IS">
                <a:solidFill>
                  <a:prstClr val="black"/>
                </a:solidFill>
              </a:rPr>
              <a:t>Nauðsynlegt er að mikið breytt vatnshlot nái umhverfismarkmiðunum </a:t>
            </a:r>
            <a:r>
              <a:rPr lang="is-IS" b="1" i="1">
                <a:solidFill>
                  <a:prstClr val="black"/>
                </a:solidFill>
              </a:rPr>
              <a:t>“gott vistmegin”</a:t>
            </a:r>
          </a:p>
        </p:txBody>
      </p:sp>
    </p:spTree>
    <p:extLst>
      <p:ext uri="{BB962C8B-B14F-4D97-AF65-F5344CB8AC3E}">
        <p14:creationId xmlns:p14="http://schemas.microsoft.com/office/powerpoint/2010/main" val="2938496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4015B2C-6E5F-4870-ADB1-39E8A4DDDF38}"/>
              </a:ext>
            </a:extLst>
          </p:cNvPr>
          <p:cNvPicPr>
            <a:picLocks noChangeAspect="1"/>
          </p:cNvPicPr>
          <p:nvPr/>
        </p:nvPicPr>
        <p:blipFill>
          <a:blip r:embed="rId3"/>
          <a:stretch>
            <a:fillRect/>
          </a:stretch>
        </p:blipFill>
        <p:spPr>
          <a:xfrm>
            <a:off x="498766" y="1721723"/>
            <a:ext cx="3729105" cy="4216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E4B95E5D-FA9F-4614-A3AB-02126094159A}"/>
              </a:ext>
            </a:extLst>
          </p:cNvPr>
          <p:cNvSpPr txBox="1"/>
          <p:nvPr/>
        </p:nvSpPr>
        <p:spPr>
          <a:xfrm>
            <a:off x="4011561" y="334540"/>
            <a:ext cx="41688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200" b="1" i="0" u="none" strike="noStrike" kern="1200" cap="none" spc="0" normalizeH="0" baseline="0" noProof="0" dirty="0">
                <a:ln>
                  <a:noFill/>
                </a:ln>
                <a:solidFill>
                  <a:srgbClr val="4472C4"/>
                </a:solidFill>
                <a:effectLst/>
                <a:uLnTx/>
                <a:uFillTx/>
                <a:latin typeface="Calibri Light" panose="020F0302020204030204"/>
                <a:ea typeface="+mn-ea"/>
                <a:cs typeface="+mn-cs"/>
              </a:rPr>
              <a:t>Leiðbeiningarit</a:t>
            </a:r>
          </a:p>
        </p:txBody>
      </p:sp>
      <p:pic>
        <p:nvPicPr>
          <p:cNvPr id="17" name="Picture 16">
            <a:extLst>
              <a:ext uri="{FF2B5EF4-FFF2-40B4-BE49-F238E27FC236}">
                <a16:creationId xmlns:a16="http://schemas.microsoft.com/office/drawing/2014/main" id="{0852FA3F-4CE1-417C-A7CC-955A0EAE6A2A}"/>
              </a:ext>
            </a:extLst>
          </p:cNvPr>
          <p:cNvPicPr>
            <a:picLocks noChangeAspect="1"/>
          </p:cNvPicPr>
          <p:nvPr/>
        </p:nvPicPr>
        <p:blipFill rotWithShape="1">
          <a:blip r:embed="rId4"/>
          <a:srcRect l="5813" t="9571" r="1729"/>
          <a:stretch/>
        </p:blipFill>
        <p:spPr>
          <a:xfrm>
            <a:off x="7645653" y="2942243"/>
            <a:ext cx="4187563" cy="3292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7D9FAD80-71D7-49CF-8CE1-2EF0A3F0D3FC}"/>
              </a:ext>
            </a:extLst>
          </p:cNvPr>
          <p:cNvPicPr>
            <a:picLocks noChangeAspect="1"/>
          </p:cNvPicPr>
          <p:nvPr/>
        </p:nvPicPr>
        <p:blipFill rotWithShape="1">
          <a:blip r:embed="rId5"/>
          <a:srcRect t="8024" r="2821"/>
          <a:stretch/>
        </p:blipFill>
        <p:spPr>
          <a:xfrm>
            <a:off x="4466825" y="1220277"/>
            <a:ext cx="4018413" cy="3292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3F2B427E-BD9F-47B8-B1F2-D5E6F808AC2C}"/>
              </a:ext>
            </a:extLst>
          </p:cNvPr>
          <p:cNvPicPr>
            <a:picLocks noChangeAspect="1"/>
          </p:cNvPicPr>
          <p:nvPr/>
        </p:nvPicPr>
        <p:blipFill>
          <a:blip r:embed="rId6"/>
          <a:stretch>
            <a:fillRect/>
          </a:stretch>
        </p:blipFill>
        <p:spPr>
          <a:xfrm>
            <a:off x="139517" y="74413"/>
            <a:ext cx="2316681" cy="786452"/>
          </a:xfrm>
          <a:prstGeom prst="rect">
            <a:avLst/>
          </a:prstGeom>
        </p:spPr>
      </p:pic>
    </p:spTree>
    <p:extLst>
      <p:ext uri="{BB962C8B-B14F-4D97-AF65-F5344CB8AC3E}">
        <p14:creationId xmlns:p14="http://schemas.microsoft.com/office/powerpoint/2010/main" val="1375071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E35AF-CBBC-418A-BAB9-EF16D098EC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8919" y="193633"/>
            <a:ext cx="5078304" cy="6470733"/>
          </a:xfrm>
          <a:prstGeom prst="rect">
            <a:avLst/>
          </a:prstGeom>
          <a:noFill/>
        </p:spPr>
      </p:pic>
      <p:sp>
        <p:nvSpPr>
          <p:cNvPr id="6" name="TextBox 5">
            <a:extLst>
              <a:ext uri="{FF2B5EF4-FFF2-40B4-BE49-F238E27FC236}">
                <a16:creationId xmlns:a16="http://schemas.microsoft.com/office/drawing/2014/main" id="{48B61DD7-058C-44C6-910A-4EDA85676993}"/>
              </a:ext>
            </a:extLst>
          </p:cNvPr>
          <p:cNvSpPr txBox="1"/>
          <p:nvPr/>
        </p:nvSpPr>
        <p:spPr>
          <a:xfrm>
            <a:off x="288747" y="1686865"/>
            <a:ext cx="6547104" cy="4247317"/>
          </a:xfrm>
          <a:prstGeom prst="rect">
            <a:avLst/>
          </a:prstGeom>
          <a:noFill/>
        </p:spPr>
        <p:txBody>
          <a:bodyPr wrap="square" rtlCol="0">
            <a:spAutoFit/>
          </a:bodyPr>
          <a:lstStyle/>
          <a:p>
            <a:r>
              <a:rPr lang="is-IS" b="1"/>
              <a:t>3. Skimun - </a:t>
            </a:r>
            <a:r>
              <a:rPr lang="is-IS"/>
              <a:t>eru einhverjar breytingar á vatnsformfræðinni?</a:t>
            </a:r>
          </a:p>
          <a:p>
            <a:endParaRPr lang="is-IS"/>
          </a:p>
          <a:p>
            <a:r>
              <a:rPr lang="is-IS" b="1"/>
              <a:t>4. Lýsið marktækum breytingum á vatnsformfræðinni </a:t>
            </a:r>
          </a:p>
          <a:p>
            <a:endParaRPr lang="is-IS" b="1"/>
          </a:p>
          <a:p>
            <a:endParaRPr lang="en-US"/>
          </a:p>
          <a:p>
            <a:endParaRPr lang="en-US" b="1"/>
          </a:p>
          <a:p>
            <a:endParaRPr lang="en-US" b="1"/>
          </a:p>
          <a:p>
            <a:endParaRPr lang="en-US" b="1"/>
          </a:p>
          <a:p>
            <a:endParaRPr lang="en-US" b="1"/>
          </a:p>
          <a:p>
            <a:endParaRPr lang="en-US" b="1"/>
          </a:p>
          <a:p>
            <a:endParaRPr lang="en-US" b="1"/>
          </a:p>
          <a:p>
            <a:endParaRPr lang="en-US" b="1"/>
          </a:p>
          <a:p>
            <a:r>
              <a:rPr lang="en-US" b="1"/>
              <a:t>5. Mun </a:t>
            </a:r>
            <a:r>
              <a:rPr lang="en-US" b="1" err="1"/>
              <a:t>vatnshlotið</a:t>
            </a:r>
            <a:r>
              <a:rPr lang="en-US" b="1"/>
              <a:t> ekki </a:t>
            </a:r>
            <a:r>
              <a:rPr lang="en-US" b="1" err="1"/>
              <a:t>ná</a:t>
            </a:r>
            <a:r>
              <a:rPr lang="en-US" b="1"/>
              <a:t> </a:t>
            </a:r>
            <a:r>
              <a:rPr lang="en-US" b="1" err="1"/>
              <a:t>góðu</a:t>
            </a:r>
            <a:r>
              <a:rPr lang="en-US" b="1"/>
              <a:t> </a:t>
            </a:r>
            <a:r>
              <a:rPr lang="en-US" b="1" err="1"/>
              <a:t>vistfræðilegu</a:t>
            </a:r>
            <a:r>
              <a:rPr lang="en-US" b="1"/>
              <a:t> </a:t>
            </a:r>
            <a:r>
              <a:rPr lang="en-US" b="1" err="1"/>
              <a:t>ástandi</a:t>
            </a:r>
            <a:r>
              <a:rPr lang="en-US" b="1"/>
              <a:t> </a:t>
            </a:r>
            <a:r>
              <a:rPr lang="en-US" b="1" err="1"/>
              <a:t>vegna</a:t>
            </a:r>
            <a:r>
              <a:rPr lang="en-US" b="1"/>
              <a:t> </a:t>
            </a:r>
            <a:r>
              <a:rPr lang="en-US" b="1" err="1"/>
              <a:t>manngerðra</a:t>
            </a:r>
            <a:r>
              <a:rPr lang="en-US" b="1"/>
              <a:t> </a:t>
            </a:r>
            <a:r>
              <a:rPr lang="en-US" b="1" err="1"/>
              <a:t>breytinga</a:t>
            </a:r>
            <a:r>
              <a:rPr lang="en-US" b="1"/>
              <a:t> á </a:t>
            </a:r>
            <a:r>
              <a:rPr lang="en-US" b="1" err="1"/>
              <a:t>vatnsformfræðinni</a:t>
            </a:r>
            <a:r>
              <a:rPr lang="en-US" b="1"/>
              <a:t>? </a:t>
            </a:r>
            <a:r>
              <a:rPr lang="en-US"/>
              <a:t>– </a:t>
            </a:r>
            <a:r>
              <a:rPr lang="en-US" err="1"/>
              <a:t>þekking</a:t>
            </a:r>
            <a:r>
              <a:rPr lang="en-US"/>
              <a:t> á </a:t>
            </a:r>
            <a:r>
              <a:rPr lang="en-US" err="1"/>
              <a:t>tengingu</a:t>
            </a:r>
            <a:r>
              <a:rPr lang="en-US"/>
              <a:t> </a:t>
            </a:r>
            <a:r>
              <a:rPr lang="en-US" err="1"/>
              <a:t>lífríkis</a:t>
            </a:r>
            <a:r>
              <a:rPr lang="en-US"/>
              <a:t> </a:t>
            </a:r>
            <a:r>
              <a:rPr lang="en-US" err="1"/>
              <a:t>og</a:t>
            </a:r>
            <a:r>
              <a:rPr lang="en-US"/>
              <a:t> </a:t>
            </a:r>
            <a:r>
              <a:rPr lang="en-US" err="1"/>
              <a:t>vatnsformfræði</a:t>
            </a:r>
            <a:r>
              <a:rPr lang="en-US"/>
              <a:t> </a:t>
            </a:r>
            <a:r>
              <a:rPr lang="en-US" err="1"/>
              <a:t>nauðsynleg</a:t>
            </a:r>
            <a:r>
              <a:rPr lang="en-US"/>
              <a:t>.</a:t>
            </a:r>
            <a:endParaRPr lang="is-IS"/>
          </a:p>
        </p:txBody>
      </p:sp>
      <p:sp>
        <p:nvSpPr>
          <p:cNvPr id="7" name="TextBox 6">
            <a:extLst>
              <a:ext uri="{FF2B5EF4-FFF2-40B4-BE49-F238E27FC236}">
                <a16:creationId xmlns:a16="http://schemas.microsoft.com/office/drawing/2014/main" id="{FF5388E4-6CA5-49F3-B2AB-42A924F7AC1E}"/>
              </a:ext>
            </a:extLst>
          </p:cNvPr>
          <p:cNvSpPr txBox="1"/>
          <p:nvPr/>
        </p:nvSpPr>
        <p:spPr>
          <a:xfrm>
            <a:off x="399051" y="413069"/>
            <a:ext cx="5167247" cy="830997"/>
          </a:xfrm>
          <a:prstGeom prst="rect">
            <a:avLst/>
          </a:prstGeom>
          <a:solidFill>
            <a:schemeClr val="accent6">
              <a:lumMod val="60000"/>
              <a:lumOff val="40000"/>
            </a:schemeClr>
          </a:solidFill>
        </p:spPr>
        <p:txBody>
          <a:bodyPr wrap="square" rtlCol="0">
            <a:spAutoFit/>
          </a:bodyPr>
          <a:lstStyle/>
          <a:p>
            <a:pPr algn="ctr"/>
            <a:r>
              <a:rPr lang="is-IS" sz="2400" b="1" dirty="0"/>
              <a:t>Aðferðafræði við tilnefningu á mikið breyttum vatnshlotum</a:t>
            </a:r>
            <a:endParaRPr lang="en-US" sz="2400" b="1" dirty="0"/>
          </a:p>
        </p:txBody>
      </p:sp>
      <p:sp>
        <p:nvSpPr>
          <p:cNvPr id="8" name="TextBox 7">
            <a:extLst>
              <a:ext uri="{FF2B5EF4-FFF2-40B4-BE49-F238E27FC236}">
                <a16:creationId xmlns:a16="http://schemas.microsoft.com/office/drawing/2014/main" id="{776F55BF-DFC3-4F58-87CE-E011106BD405}"/>
              </a:ext>
            </a:extLst>
          </p:cNvPr>
          <p:cNvSpPr txBox="1"/>
          <p:nvPr/>
        </p:nvSpPr>
        <p:spPr>
          <a:xfrm>
            <a:off x="475488" y="2775989"/>
            <a:ext cx="5254752" cy="2031325"/>
          </a:xfrm>
          <a:prstGeom prst="rect">
            <a:avLst/>
          </a:prstGeom>
          <a:solidFill>
            <a:schemeClr val="bg1">
              <a:lumMod val="85000"/>
            </a:schemeClr>
          </a:solidFill>
        </p:spPr>
        <p:txBody>
          <a:bodyPr wrap="square" rtlCol="0" anchor="t">
            <a:spAutoFit/>
          </a:bodyPr>
          <a:lstStyle/>
          <a:p>
            <a:r>
              <a:rPr lang="is-IS"/>
              <a:t>Dæmi um marktækar breytingar: </a:t>
            </a:r>
          </a:p>
          <a:p>
            <a:pPr marL="285750" lvl="0" indent="-285750">
              <a:buFont typeface="Arial" panose="020B0604020202020204" pitchFamily="34" charset="0"/>
              <a:buChar char="•"/>
            </a:pPr>
            <a:r>
              <a:rPr lang="is-IS"/>
              <a:t>Straumvötn sem hefur verið breytt í stöðuvötn stærra en 0,5 km</a:t>
            </a:r>
            <a:r>
              <a:rPr lang="is-IS" baseline="30000"/>
              <a:t>2</a:t>
            </a:r>
            <a:endParaRPr lang="en-US"/>
          </a:p>
          <a:p>
            <a:pPr marL="285750" lvl="0" indent="-285750">
              <a:buFont typeface="Arial" panose="020B0604020202020204" pitchFamily="34" charset="0"/>
              <a:buChar char="•"/>
            </a:pPr>
            <a:r>
              <a:rPr lang="is-IS"/>
              <a:t>Vatnshæð hefur breyst meira en 10 m</a:t>
            </a:r>
            <a:endParaRPr lang="en-US"/>
          </a:p>
          <a:p>
            <a:pPr marL="285750" lvl="0" indent="-285750">
              <a:buFont typeface="Arial" panose="020B0604020202020204" pitchFamily="34" charset="0"/>
              <a:buChar char="•"/>
            </a:pPr>
            <a:r>
              <a:rPr lang="is-IS"/>
              <a:t>Árlegar breytingar á vatnshæð eru meira en 3 metrar á milli há- og lágstöðu í stöðuvatni/lóni</a:t>
            </a:r>
            <a:endParaRPr lang="en-US"/>
          </a:p>
          <a:p>
            <a:endParaRPr lang="en-US"/>
          </a:p>
        </p:txBody>
      </p:sp>
    </p:spTree>
    <p:extLst>
      <p:ext uri="{BB962C8B-B14F-4D97-AF65-F5344CB8AC3E}">
        <p14:creationId xmlns:p14="http://schemas.microsoft.com/office/powerpoint/2010/main" val="2134406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FD3D731-E034-43D6-ABE5-26142BA505E6}"/>
              </a:ext>
            </a:extLst>
          </p:cNvPr>
          <p:cNvPicPr>
            <a:picLocks noChangeAspect="1"/>
          </p:cNvPicPr>
          <p:nvPr/>
        </p:nvPicPr>
        <p:blipFill>
          <a:blip r:embed="rId3"/>
          <a:stretch>
            <a:fillRect/>
          </a:stretch>
        </p:blipFill>
        <p:spPr>
          <a:xfrm>
            <a:off x="5266872" y="3273538"/>
            <a:ext cx="1658256" cy="310923"/>
          </a:xfrm>
          <a:prstGeom prst="rect">
            <a:avLst/>
          </a:prstGeom>
        </p:spPr>
      </p:pic>
      <p:sp>
        <p:nvSpPr>
          <p:cNvPr id="5" name="Title 4">
            <a:extLst>
              <a:ext uri="{FF2B5EF4-FFF2-40B4-BE49-F238E27FC236}">
                <a16:creationId xmlns:a16="http://schemas.microsoft.com/office/drawing/2014/main" id="{482B7D47-9AC7-4A58-B88B-62EDC7520DD3}"/>
              </a:ext>
            </a:extLst>
          </p:cNvPr>
          <p:cNvSpPr>
            <a:spLocks noGrp="1"/>
          </p:cNvSpPr>
          <p:nvPr>
            <p:ph type="title"/>
          </p:nvPr>
        </p:nvSpPr>
        <p:spPr/>
        <p:txBody>
          <a:bodyPr/>
          <a:lstStyle/>
          <a:p>
            <a:endParaRPr lang="is-IS" dirty="0"/>
          </a:p>
        </p:txBody>
      </p:sp>
      <p:pic>
        <p:nvPicPr>
          <p:cNvPr id="8" name="Content Placeholder 7" descr="A picture containing person, indoor, man&#10;&#10;Description automatically generated">
            <a:extLst>
              <a:ext uri="{FF2B5EF4-FFF2-40B4-BE49-F238E27FC236}">
                <a16:creationId xmlns:a16="http://schemas.microsoft.com/office/drawing/2014/main" id="{98422C55-A043-49D5-B0FA-B4F98287FC31}"/>
              </a:ext>
            </a:extLst>
          </p:cNvPr>
          <p:cNvPicPr>
            <a:picLocks noGrp="1" noChangeAspect="1"/>
          </p:cNvPicPr>
          <p:nvPr>
            <p:ph idx="1"/>
          </p:nvPr>
        </p:nvPicPr>
        <p:blipFill>
          <a:blip r:embed="rId4"/>
          <a:stretch>
            <a:fillRect/>
          </a:stretch>
        </p:blipFill>
        <p:spPr/>
      </p:pic>
      <p:sp>
        <p:nvSpPr>
          <p:cNvPr id="9" name="TextBox 8">
            <a:extLst>
              <a:ext uri="{FF2B5EF4-FFF2-40B4-BE49-F238E27FC236}">
                <a16:creationId xmlns:a16="http://schemas.microsoft.com/office/drawing/2014/main" id="{C3223B8A-E7EA-498A-A66E-704453853DCE}"/>
              </a:ext>
            </a:extLst>
          </p:cNvPr>
          <p:cNvSpPr txBox="1"/>
          <p:nvPr/>
        </p:nvSpPr>
        <p:spPr>
          <a:xfrm>
            <a:off x="4396042" y="520153"/>
            <a:ext cx="4031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200" b="1" i="0" u="none" strike="noStrike" kern="1200" cap="none" spc="0" normalizeH="0" baseline="0" noProof="0" dirty="0">
                <a:ln>
                  <a:noFill/>
                </a:ln>
                <a:solidFill>
                  <a:srgbClr val="4472C4"/>
                </a:solidFill>
                <a:effectLst/>
                <a:uLnTx/>
                <a:uFillTx/>
                <a:latin typeface="Calibri Light" panose="020F0302020204030204"/>
                <a:ea typeface="+mn-ea"/>
                <a:cs typeface="+mn-cs"/>
              </a:rPr>
              <a:t>Kynning í Noregi</a:t>
            </a:r>
          </a:p>
        </p:txBody>
      </p:sp>
      <p:pic>
        <p:nvPicPr>
          <p:cNvPr id="13" name="Picture 12" descr="A group of people sitting at a table in a restaurant&#10;&#10;Description automatically generated">
            <a:extLst>
              <a:ext uri="{FF2B5EF4-FFF2-40B4-BE49-F238E27FC236}">
                <a16:creationId xmlns:a16="http://schemas.microsoft.com/office/drawing/2014/main" id="{03B230D5-2C8F-4BA2-A6C9-2941B3B8E3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574" y="1805760"/>
            <a:ext cx="3914075" cy="2935556"/>
          </a:xfrm>
          <a:prstGeom prst="rect">
            <a:avLst/>
          </a:prstGeom>
        </p:spPr>
      </p:pic>
      <p:pic>
        <p:nvPicPr>
          <p:cNvPr id="14" name="Picture 13">
            <a:extLst>
              <a:ext uri="{FF2B5EF4-FFF2-40B4-BE49-F238E27FC236}">
                <a16:creationId xmlns:a16="http://schemas.microsoft.com/office/drawing/2014/main" id="{F2262E3F-2CB7-4F77-9216-0812F7350452}"/>
              </a:ext>
            </a:extLst>
          </p:cNvPr>
          <p:cNvPicPr>
            <a:picLocks noChangeAspect="1"/>
          </p:cNvPicPr>
          <p:nvPr/>
        </p:nvPicPr>
        <p:blipFill>
          <a:blip r:embed="rId6"/>
          <a:stretch>
            <a:fillRect/>
          </a:stretch>
        </p:blipFill>
        <p:spPr>
          <a:xfrm>
            <a:off x="4917469" y="1511042"/>
            <a:ext cx="6938190" cy="3690223"/>
          </a:xfrm>
          <a:prstGeom prst="rect">
            <a:avLst/>
          </a:prstGeom>
        </p:spPr>
      </p:pic>
      <p:pic>
        <p:nvPicPr>
          <p:cNvPr id="2" name="Picture 1">
            <a:extLst>
              <a:ext uri="{FF2B5EF4-FFF2-40B4-BE49-F238E27FC236}">
                <a16:creationId xmlns:a16="http://schemas.microsoft.com/office/drawing/2014/main" id="{7C60D2DB-3C9C-4739-A377-48150D08F03F}"/>
              </a:ext>
            </a:extLst>
          </p:cNvPr>
          <p:cNvPicPr>
            <a:picLocks noChangeAspect="1"/>
          </p:cNvPicPr>
          <p:nvPr/>
        </p:nvPicPr>
        <p:blipFill>
          <a:blip r:embed="rId7"/>
          <a:stretch>
            <a:fillRect/>
          </a:stretch>
        </p:blipFill>
        <p:spPr>
          <a:xfrm>
            <a:off x="205930" y="126927"/>
            <a:ext cx="2316681" cy="786452"/>
          </a:xfrm>
          <a:prstGeom prst="rect">
            <a:avLst/>
          </a:prstGeom>
        </p:spPr>
      </p:pic>
    </p:spTree>
    <p:extLst>
      <p:ext uri="{BB962C8B-B14F-4D97-AF65-F5344CB8AC3E}">
        <p14:creationId xmlns:p14="http://schemas.microsoft.com/office/powerpoint/2010/main" val="1696449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E6A050-BA17-46C3-9B7B-7360A71AAA71}"/>
              </a:ext>
            </a:extLst>
          </p:cNvPr>
          <p:cNvSpPr txBox="1"/>
          <p:nvPr/>
        </p:nvSpPr>
        <p:spPr>
          <a:xfrm>
            <a:off x="622426" y="420392"/>
            <a:ext cx="5990135" cy="830997"/>
          </a:xfrm>
          <a:prstGeom prst="rect">
            <a:avLst/>
          </a:prstGeom>
          <a:solidFill>
            <a:schemeClr val="accent6">
              <a:lumMod val="60000"/>
              <a:lumOff val="40000"/>
            </a:schemeClr>
          </a:solidFill>
        </p:spPr>
        <p:txBody>
          <a:bodyPr wrap="square" rtlCol="0">
            <a:spAutoFit/>
          </a:bodyPr>
          <a:lstStyle/>
          <a:p>
            <a:r>
              <a:rPr lang="is-IS" sz="2400" b="1"/>
              <a:t>Hvað eru marktækar breytingar á vatnsformfræði straumvatna?</a:t>
            </a:r>
            <a:endParaRPr lang="en-US" sz="2400" b="1"/>
          </a:p>
        </p:txBody>
      </p:sp>
      <p:sp>
        <p:nvSpPr>
          <p:cNvPr id="6" name="TextBox 5">
            <a:extLst>
              <a:ext uri="{FF2B5EF4-FFF2-40B4-BE49-F238E27FC236}">
                <a16:creationId xmlns:a16="http://schemas.microsoft.com/office/drawing/2014/main" id="{5A1FF040-AD46-47E9-8EA8-17FB6FBCB868}"/>
              </a:ext>
            </a:extLst>
          </p:cNvPr>
          <p:cNvSpPr txBox="1"/>
          <p:nvPr/>
        </p:nvSpPr>
        <p:spPr>
          <a:xfrm>
            <a:off x="545431" y="1359295"/>
            <a:ext cx="6144127" cy="5078313"/>
          </a:xfrm>
          <a:prstGeom prst="rect">
            <a:avLst/>
          </a:prstGeom>
          <a:noFill/>
        </p:spPr>
        <p:txBody>
          <a:bodyPr wrap="square" rtlCol="0" anchor="t">
            <a:spAutoFit/>
          </a:bodyPr>
          <a:lstStyle/>
          <a:p>
            <a:r>
              <a:rPr lang="is-IS"/>
              <a:t>Norðmenn eru að þróa aðferðafræði við að skilgreina breytur til að lýsa vatnsformfræði og breytingum á henni.</a:t>
            </a:r>
          </a:p>
          <a:p>
            <a:endParaRPr lang="is-IS"/>
          </a:p>
          <a:p>
            <a:r>
              <a:rPr lang="is-IS"/>
              <a:t>Breytingar: </a:t>
            </a:r>
          </a:p>
          <a:p>
            <a:pPr marL="285750" indent="-285750">
              <a:buFontTx/>
              <a:buChar char="-"/>
            </a:pPr>
            <a:r>
              <a:rPr lang="is-IS"/>
              <a:t>Með langsniði árinnar</a:t>
            </a:r>
          </a:p>
          <a:p>
            <a:pPr lvl="2"/>
            <a:r>
              <a:rPr lang="is-IS"/>
              <a:t>Flóðvarnargarðar, rofgarðar</a:t>
            </a:r>
          </a:p>
          <a:p>
            <a:pPr marL="285750" indent="-285750">
              <a:buFontTx/>
              <a:buChar char="-"/>
            </a:pPr>
            <a:r>
              <a:rPr lang="is-IS"/>
              <a:t>Þvert á ána</a:t>
            </a:r>
          </a:p>
          <a:p>
            <a:pPr lvl="2"/>
            <a:r>
              <a:rPr lang="is-IS"/>
              <a:t>Stíflur, mannvirki sem hindra far fiska, rennsli og setframburð</a:t>
            </a:r>
          </a:p>
          <a:p>
            <a:pPr marL="285750" indent="-285750">
              <a:buFontTx/>
              <a:buChar char="-"/>
            </a:pPr>
            <a:r>
              <a:rPr lang="is-IS"/>
              <a:t>Í árfarvegi</a:t>
            </a:r>
          </a:p>
          <a:p>
            <a:pPr lvl="2"/>
            <a:r>
              <a:rPr lang="is-IS"/>
              <a:t>Rennslishættir, botngerð malarþekja, mannvirki og fyrirstöður</a:t>
            </a:r>
          </a:p>
          <a:p>
            <a:pPr marL="285750" indent="-285750">
              <a:buFontTx/>
              <a:buChar char="-"/>
            </a:pPr>
            <a:r>
              <a:rPr lang="is-IS"/>
              <a:t>Upplýsingar um vatnafar</a:t>
            </a:r>
            <a:endParaRPr lang="is-IS">
              <a:cs typeface="Calibri"/>
            </a:endParaRPr>
          </a:p>
          <a:p>
            <a:pPr lvl="2"/>
            <a:r>
              <a:rPr lang="is-IS"/>
              <a:t>Heildarársrennsli, sjö daga lágrennsli að vetri og sumri, tíðni 10 og 2,33 ára flóða eftir breytingar, dægursveiflur (hydropeaking)</a:t>
            </a:r>
          </a:p>
          <a:p>
            <a:endParaRPr lang="is-IS"/>
          </a:p>
          <a:p>
            <a:r>
              <a:rPr lang="is-IS" i="1"/>
              <a:t>SINTEF 2018-11-27 Rapport</a:t>
            </a:r>
          </a:p>
        </p:txBody>
      </p:sp>
      <p:pic>
        <p:nvPicPr>
          <p:cNvPr id="10" name="Picture 9" descr="A close up of text on a white background&#10;&#10;Description automatically generated">
            <a:extLst>
              <a:ext uri="{FF2B5EF4-FFF2-40B4-BE49-F238E27FC236}">
                <a16:creationId xmlns:a16="http://schemas.microsoft.com/office/drawing/2014/main" id="{2419B2B4-BDF7-43A9-83C7-63E24EDDB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382" y="19050"/>
            <a:ext cx="5314512" cy="6858000"/>
          </a:xfrm>
          <a:prstGeom prst="rect">
            <a:avLst/>
          </a:prstGeom>
        </p:spPr>
      </p:pic>
    </p:spTree>
    <p:extLst>
      <p:ext uri="{BB962C8B-B14F-4D97-AF65-F5344CB8AC3E}">
        <p14:creationId xmlns:p14="http://schemas.microsoft.com/office/powerpoint/2010/main" val="1661953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E67754-5C07-489D-8712-C64E788345CE}"/>
              </a:ext>
            </a:extLst>
          </p:cNvPr>
          <p:cNvPicPr>
            <a:picLocks noChangeAspect="1"/>
          </p:cNvPicPr>
          <p:nvPr/>
        </p:nvPicPr>
        <p:blipFill>
          <a:blip r:embed="rId3"/>
          <a:stretch>
            <a:fillRect/>
          </a:stretch>
        </p:blipFill>
        <p:spPr>
          <a:xfrm>
            <a:off x="208342" y="99961"/>
            <a:ext cx="2316681" cy="786452"/>
          </a:xfrm>
          <a:prstGeom prst="rect">
            <a:avLst/>
          </a:prstGeom>
        </p:spPr>
      </p:pic>
      <p:sp>
        <p:nvSpPr>
          <p:cNvPr id="2" name="Title 1">
            <a:extLst>
              <a:ext uri="{FF2B5EF4-FFF2-40B4-BE49-F238E27FC236}">
                <a16:creationId xmlns:a16="http://schemas.microsoft.com/office/drawing/2014/main" id="{7296C377-D14A-4BAA-9DF0-1F928048E3C4}"/>
              </a:ext>
            </a:extLst>
          </p:cNvPr>
          <p:cNvSpPr>
            <a:spLocks noGrp="1"/>
          </p:cNvSpPr>
          <p:nvPr>
            <p:ph type="title"/>
          </p:nvPr>
        </p:nvSpPr>
        <p:spPr/>
        <p:txBody>
          <a:bodyPr/>
          <a:lstStyle/>
          <a:p>
            <a:endParaRPr lang="is-IS" dirty="0"/>
          </a:p>
        </p:txBody>
      </p:sp>
      <p:sp>
        <p:nvSpPr>
          <p:cNvPr id="3" name="Content Placeholder 2">
            <a:extLst>
              <a:ext uri="{FF2B5EF4-FFF2-40B4-BE49-F238E27FC236}">
                <a16:creationId xmlns:a16="http://schemas.microsoft.com/office/drawing/2014/main" id="{8462F8FE-D453-4BF5-A8B1-B4482738C944}"/>
              </a:ext>
            </a:extLst>
          </p:cNvPr>
          <p:cNvSpPr>
            <a:spLocks noGrp="1"/>
          </p:cNvSpPr>
          <p:nvPr>
            <p:ph idx="1"/>
          </p:nvPr>
        </p:nvSpPr>
        <p:spPr/>
        <p:txBody>
          <a:bodyPr/>
          <a:lstStyle/>
          <a:p>
            <a:endParaRPr lang="is-IS" dirty="0"/>
          </a:p>
        </p:txBody>
      </p:sp>
      <p:sp>
        <p:nvSpPr>
          <p:cNvPr id="5" name="Rectangle 4">
            <a:extLst>
              <a:ext uri="{FF2B5EF4-FFF2-40B4-BE49-F238E27FC236}">
                <a16:creationId xmlns:a16="http://schemas.microsoft.com/office/drawing/2014/main" id="{B32C55C7-3647-4952-98D0-F399503F6DD4}"/>
              </a:ext>
            </a:extLst>
          </p:cNvPr>
          <p:cNvSpPr/>
          <p:nvPr/>
        </p:nvSpPr>
        <p:spPr>
          <a:xfrm>
            <a:off x="2757948" y="415544"/>
            <a:ext cx="71382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800" b="1" i="0" u="none" strike="noStrike" kern="1200" cap="none" spc="0" normalizeH="0" baseline="0" noProof="0" dirty="0">
                <a:ln>
                  <a:noFill/>
                </a:ln>
                <a:solidFill>
                  <a:srgbClr val="4472C4"/>
                </a:solidFill>
                <a:effectLst/>
                <a:uLnTx/>
                <a:uFillTx/>
                <a:latin typeface="Calibri Light" panose="020F0302020204030204"/>
                <a:ea typeface="+mn-ea"/>
                <a:cs typeface="+mn-cs"/>
              </a:rPr>
              <a:t>Vatnsformfræðilegt álag - Vatnsaflsvirkjanir</a:t>
            </a:r>
          </a:p>
        </p:txBody>
      </p:sp>
      <p:pic>
        <p:nvPicPr>
          <p:cNvPr id="7" name="Picture 6">
            <a:extLst>
              <a:ext uri="{FF2B5EF4-FFF2-40B4-BE49-F238E27FC236}">
                <a16:creationId xmlns:a16="http://schemas.microsoft.com/office/drawing/2014/main" id="{AD4F52B4-3C7E-4378-9A07-6153897DFCF0}"/>
              </a:ext>
            </a:extLst>
          </p:cNvPr>
          <p:cNvPicPr>
            <a:picLocks noChangeAspect="1"/>
          </p:cNvPicPr>
          <p:nvPr/>
        </p:nvPicPr>
        <p:blipFill>
          <a:blip r:embed="rId4"/>
          <a:stretch>
            <a:fillRect/>
          </a:stretch>
        </p:blipFill>
        <p:spPr>
          <a:xfrm>
            <a:off x="343471" y="1126141"/>
            <a:ext cx="4025586" cy="2516815"/>
          </a:xfrm>
          <a:prstGeom prst="rect">
            <a:avLst/>
          </a:prstGeom>
        </p:spPr>
      </p:pic>
      <p:pic>
        <p:nvPicPr>
          <p:cNvPr id="10" name="Picture 9">
            <a:extLst>
              <a:ext uri="{FF2B5EF4-FFF2-40B4-BE49-F238E27FC236}">
                <a16:creationId xmlns:a16="http://schemas.microsoft.com/office/drawing/2014/main" id="{1F06A5BA-5D3C-4662-B552-356F5F4D467E}"/>
              </a:ext>
            </a:extLst>
          </p:cNvPr>
          <p:cNvPicPr>
            <a:picLocks noChangeAspect="1"/>
          </p:cNvPicPr>
          <p:nvPr/>
        </p:nvPicPr>
        <p:blipFill>
          <a:blip r:embed="rId5"/>
          <a:stretch>
            <a:fillRect/>
          </a:stretch>
        </p:blipFill>
        <p:spPr>
          <a:xfrm>
            <a:off x="2871303" y="3396464"/>
            <a:ext cx="1755800" cy="262151"/>
          </a:xfrm>
          <a:prstGeom prst="rect">
            <a:avLst/>
          </a:prstGeom>
        </p:spPr>
      </p:pic>
      <p:sp>
        <p:nvSpPr>
          <p:cNvPr id="4" name="AutoShape 2" descr="Map of hydro power plants">
            <a:extLst>
              <a:ext uri="{FF2B5EF4-FFF2-40B4-BE49-F238E27FC236}">
                <a16:creationId xmlns:a16="http://schemas.microsoft.com/office/drawing/2014/main" id="{ABE64360-AE86-4809-A764-75102ED582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2511369-AE07-4480-8A32-0887BCE922A2}"/>
              </a:ext>
            </a:extLst>
          </p:cNvPr>
          <p:cNvPicPr>
            <a:picLocks noChangeAspect="1"/>
          </p:cNvPicPr>
          <p:nvPr/>
        </p:nvPicPr>
        <p:blipFill>
          <a:blip r:embed="rId6"/>
          <a:stretch>
            <a:fillRect/>
          </a:stretch>
        </p:blipFill>
        <p:spPr>
          <a:xfrm>
            <a:off x="4809893" y="1500543"/>
            <a:ext cx="7255727" cy="4081932"/>
          </a:xfrm>
          <a:prstGeom prst="rect">
            <a:avLst/>
          </a:prstGeom>
        </p:spPr>
      </p:pic>
      <p:pic>
        <p:nvPicPr>
          <p:cNvPr id="14" name="Picture 13">
            <a:extLst>
              <a:ext uri="{FF2B5EF4-FFF2-40B4-BE49-F238E27FC236}">
                <a16:creationId xmlns:a16="http://schemas.microsoft.com/office/drawing/2014/main" id="{C230098E-C135-473E-83DC-9BCC8281862B}"/>
              </a:ext>
            </a:extLst>
          </p:cNvPr>
          <p:cNvPicPr>
            <a:picLocks noChangeAspect="1"/>
          </p:cNvPicPr>
          <p:nvPr/>
        </p:nvPicPr>
        <p:blipFill>
          <a:blip r:embed="rId7"/>
          <a:stretch>
            <a:fillRect/>
          </a:stretch>
        </p:blipFill>
        <p:spPr>
          <a:xfrm>
            <a:off x="361028" y="3882684"/>
            <a:ext cx="4026905" cy="2516815"/>
          </a:xfrm>
          <a:prstGeom prst="rect">
            <a:avLst/>
          </a:prstGeom>
        </p:spPr>
      </p:pic>
      <p:sp>
        <p:nvSpPr>
          <p:cNvPr id="9" name="TextBox 8">
            <a:extLst>
              <a:ext uri="{FF2B5EF4-FFF2-40B4-BE49-F238E27FC236}">
                <a16:creationId xmlns:a16="http://schemas.microsoft.com/office/drawing/2014/main" id="{319EA704-D8AB-4842-9EAB-B46A2369AA94}"/>
              </a:ext>
            </a:extLst>
          </p:cNvPr>
          <p:cNvSpPr txBox="1"/>
          <p:nvPr/>
        </p:nvSpPr>
        <p:spPr>
          <a:xfrm>
            <a:off x="2867129" y="6168667"/>
            <a:ext cx="17599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900" b="0" i="0" u="none" strike="noStrike" kern="1200" cap="none" spc="0" normalizeH="0" baseline="0" noProof="0" dirty="0">
                <a:ln>
                  <a:noFill/>
                </a:ln>
                <a:solidFill>
                  <a:prstClr val="black"/>
                </a:solidFill>
                <a:effectLst/>
                <a:uLnTx/>
                <a:uFillTx/>
                <a:latin typeface="Calibri" panose="020F0502020204030204"/>
                <a:ea typeface="+mn-ea"/>
                <a:cs typeface="+mn-cs"/>
              </a:rPr>
              <a:t>Photo: www.landsvirkjun.is</a:t>
            </a:r>
          </a:p>
        </p:txBody>
      </p:sp>
      <p:sp>
        <p:nvSpPr>
          <p:cNvPr id="6" name="TextBox 5">
            <a:extLst>
              <a:ext uri="{FF2B5EF4-FFF2-40B4-BE49-F238E27FC236}">
                <a16:creationId xmlns:a16="http://schemas.microsoft.com/office/drawing/2014/main" id="{E0E1E7D3-021B-407F-A546-2329EB92188D}"/>
              </a:ext>
            </a:extLst>
          </p:cNvPr>
          <p:cNvSpPr txBox="1"/>
          <p:nvPr/>
        </p:nvSpPr>
        <p:spPr>
          <a:xfrm>
            <a:off x="3669024" y="1162833"/>
            <a:ext cx="8290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dirty="0">
                <a:ln>
                  <a:noFill/>
                </a:ln>
                <a:solidFill>
                  <a:prstClr val="black"/>
                </a:solidFill>
                <a:effectLst/>
                <a:uLnTx/>
                <a:uFillTx/>
                <a:latin typeface="Calibri" panose="020F0502020204030204"/>
                <a:ea typeface="+mn-ea"/>
                <a:cs typeface="+mn-cs"/>
              </a:rPr>
              <a:t>Búrfell</a:t>
            </a:r>
          </a:p>
        </p:txBody>
      </p:sp>
      <p:sp>
        <p:nvSpPr>
          <p:cNvPr id="15" name="TextBox 14">
            <a:extLst>
              <a:ext uri="{FF2B5EF4-FFF2-40B4-BE49-F238E27FC236}">
                <a16:creationId xmlns:a16="http://schemas.microsoft.com/office/drawing/2014/main" id="{0378B141-0036-4F25-A693-ACFE5610E7BC}"/>
              </a:ext>
            </a:extLst>
          </p:cNvPr>
          <p:cNvSpPr txBox="1"/>
          <p:nvPr/>
        </p:nvSpPr>
        <p:spPr>
          <a:xfrm>
            <a:off x="3101279" y="3912812"/>
            <a:ext cx="12916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dirty="0">
                <a:ln>
                  <a:noFill/>
                </a:ln>
                <a:solidFill>
                  <a:prstClr val="black"/>
                </a:solidFill>
                <a:effectLst/>
                <a:uLnTx/>
                <a:uFillTx/>
                <a:latin typeface="Calibri" panose="020F0502020204030204"/>
                <a:ea typeface="+mn-ea"/>
                <a:cs typeface="+mn-cs"/>
              </a:rPr>
              <a:t>Hrauneyjafoss</a:t>
            </a:r>
          </a:p>
        </p:txBody>
      </p:sp>
      <p:sp>
        <p:nvSpPr>
          <p:cNvPr id="12" name="TextBox 11">
            <a:extLst>
              <a:ext uri="{FF2B5EF4-FFF2-40B4-BE49-F238E27FC236}">
                <a16:creationId xmlns:a16="http://schemas.microsoft.com/office/drawing/2014/main" id="{8128D1B3-993C-4710-AC73-EDD52667BF3E}"/>
              </a:ext>
            </a:extLst>
          </p:cNvPr>
          <p:cNvSpPr txBox="1"/>
          <p:nvPr/>
        </p:nvSpPr>
        <p:spPr>
          <a:xfrm>
            <a:off x="10412189" y="5218957"/>
            <a:ext cx="14187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prstClr val="black"/>
                </a:solidFill>
                <a:effectLst/>
                <a:uLnTx/>
                <a:uFillTx/>
                <a:latin typeface="Calibri" panose="020F0502020204030204"/>
                <a:ea typeface="+mn-ea"/>
                <a:cs typeface="+mn-cs"/>
              </a:rPr>
              <a:t>Photo: www.os.is</a:t>
            </a:r>
          </a:p>
        </p:txBody>
      </p:sp>
    </p:spTree>
    <p:extLst>
      <p:ext uri="{BB962C8B-B14F-4D97-AF65-F5344CB8AC3E}">
        <p14:creationId xmlns:p14="http://schemas.microsoft.com/office/powerpoint/2010/main" val="1370353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014E6-A3A9-4C2D-A577-1F2FB14B1673}"/>
              </a:ext>
            </a:extLst>
          </p:cNvPr>
          <p:cNvSpPr>
            <a:spLocks noGrp="1"/>
          </p:cNvSpPr>
          <p:nvPr>
            <p:ph type="title"/>
          </p:nvPr>
        </p:nvSpPr>
        <p:spPr/>
        <p:txBody>
          <a:bodyPr/>
          <a:lstStyle/>
          <a:p>
            <a:endParaRPr lang="is-IS" dirty="0"/>
          </a:p>
        </p:txBody>
      </p:sp>
      <p:sp>
        <p:nvSpPr>
          <p:cNvPr id="14" name="Content Placeholder 13">
            <a:extLst>
              <a:ext uri="{FF2B5EF4-FFF2-40B4-BE49-F238E27FC236}">
                <a16:creationId xmlns:a16="http://schemas.microsoft.com/office/drawing/2014/main" id="{07321F19-23ED-4994-BD71-0D6963417DA3}"/>
              </a:ext>
            </a:extLst>
          </p:cNvPr>
          <p:cNvSpPr>
            <a:spLocks noGrp="1"/>
          </p:cNvSpPr>
          <p:nvPr>
            <p:ph idx="1"/>
          </p:nvPr>
        </p:nvSpPr>
        <p:spPr/>
        <p:txBody>
          <a:bodyPr/>
          <a:lstStyle/>
          <a:p>
            <a:endParaRPr lang="is-IS"/>
          </a:p>
        </p:txBody>
      </p:sp>
      <p:pic>
        <p:nvPicPr>
          <p:cNvPr id="15" name="Picture 14">
            <a:extLst>
              <a:ext uri="{FF2B5EF4-FFF2-40B4-BE49-F238E27FC236}">
                <a16:creationId xmlns:a16="http://schemas.microsoft.com/office/drawing/2014/main" id="{DB74D5D4-322E-44C0-A3E4-611CD374F016}"/>
              </a:ext>
            </a:extLst>
          </p:cNvPr>
          <p:cNvPicPr>
            <a:picLocks noChangeAspect="1"/>
          </p:cNvPicPr>
          <p:nvPr/>
        </p:nvPicPr>
        <p:blipFill rotWithShape="1">
          <a:blip r:embed="rId3"/>
          <a:srcRect l="281" r="-1"/>
          <a:stretch/>
        </p:blipFill>
        <p:spPr>
          <a:xfrm>
            <a:off x="1848464" y="731735"/>
            <a:ext cx="8026041" cy="5591175"/>
          </a:xfrm>
          <a:prstGeom prst="rect">
            <a:avLst/>
          </a:prstGeom>
        </p:spPr>
      </p:pic>
    </p:spTree>
    <p:extLst>
      <p:ext uri="{BB962C8B-B14F-4D97-AF65-F5344CB8AC3E}">
        <p14:creationId xmlns:p14="http://schemas.microsoft.com/office/powerpoint/2010/main" val="1840253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C5E12B-0871-4C16-ADCA-A274B6F6FBD3}"/>
              </a:ext>
            </a:extLst>
          </p:cNvPr>
          <p:cNvPicPr>
            <a:picLocks noChangeAspect="1"/>
          </p:cNvPicPr>
          <p:nvPr/>
        </p:nvPicPr>
        <p:blipFill>
          <a:blip r:embed="rId3"/>
          <a:stretch>
            <a:fillRect/>
          </a:stretch>
        </p:blipFill>
        <p:spPr>
          <a:xfrm>
            <a:off x="365659" y="430225"/>
            <a:ext cx="2316681" cy="786452"/>
          </a:xfrm>
          <a:prstGeom prst="rect">
            <a:avLst/>
          </a:prstGeom>
        </p:spPr>
      </p:pic>
      <p:pic>
        <p:nvPicPr>
          <p:cNvPr id="9" name="Picture 8">
            <a:extLst>
              <a:ext uri="{FF2B5EF4-FFF2-40B4-BE49-F238E27FC236}">
                <a16:creationId xmlns:a16="http://schemas.microsoft.com/office/drawing/2014/main" id="{72A932F4-1B9B-4C70-A011-FCF6F2B90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721" y="823451"/>
            <a:ext cx="6548369" cy="4911277"/>
          </a:xfrm>
          <a:prstGeom prst="rect">
            <a:avLst/>
          </a:prstGeom>
        </p:spPr>
      </p:pic>
    </p:spTree>
    <p:extLst>
      <p:ext uri="{BB962C8B-B14F-4D97-AF65-F5344CB8AC3E}">
        <p14:creationId xmlns:p14="http://schemas.microsoft.com/office/powerpoint/2010/main" val="444551392"/>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54682AC73C814C9DC7F5B292E26A6F" ma:contentTypeVersion="4" ma:contentTypeDescription="Create a new document." ma:contentTypeScope="" ma:versionID="64d6f206b06a8a7adf78edde49ae7da5">
  <xsd:schema xmlns:xsd="http://www.w3.org/2001/XMLSchema" xmlns:xs="http://www.w3.org/2001/XMLSchema" xmlns:p="http://schemas.microsoft.com/office/2006/metadata/properties" xmlns:ns2="c56dd6d4-3da8-4245-a5f8-4c79f49a2f7b" xmlns:ns3="5b169004-5430-4f55-bd24-6d49e1997072" targetNamespace="http://schemas.microsoft.com/office/2006/metadata/properties" ma:root="true" ma:fieldsID="c436fe7d1c8bf3d30b5001df2ba03914" ns2:_="" ns3:_="">
    <xsd:import namespace="c56dd6d4-3da8-4245-a5f8-4c79f49a2f7b"/>
    <xsd:import namespace="5b169004-5430-4f55-bd24-6d49e199707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6dd6d4-3da8-4245-a5f8-4c79f49a2f7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169004-5430-4f55-bd24-6d49e199707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DFBC26-91CC-45C7-AFA7-7C311DFBF075}">
  <ds:schemaRefs>
    <ds:schemaRef ds:uri="5b169004-5430-4f55-bd24-6d49e1997072"/>
    <ds:schemaRef ds:uri="c56dd6d4-3da8-4245-a5f8-4c79f49a2f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3FA815-A17E-4CA8-8796-F5BCF4BFC75B}">
  <ds:schemaRefs>
    <ds:schemaRef ds:uri="http://schemas.microsoft.com/sharepoint/v3/contenttype/forms"/>
  </ds:schemaRefs>
</ds:datastoreItem>
</file>

<file path=customXml/itemProps3.xml><?xml version="1.0" encoding="utf-8"?>
<ds:datastoreItem xmlns:ds="http://schemas.openxmlformats.org/officeDocument/2006/customXml" ds:itemID="{2AA611DA-274F-4D29-9318-470FB508AAD8}">
  <ds:schemaRefs>
    <ds:schemaRef ds:uri="http://purl.org/dc/terms/"/>
    <ds:schemaRef ds:uri="http://schemas.microsoft.com/office/2006/documentManagement/types"/>
    <ds:schemaRef ds:uri="5b169004-5430-4f55-bd24-6d49e1997072"/>
    <ds:schemaRef ds:uri="c56dd6d4-3da8-4245-a5f8-4c79f49a2f7b"/>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1492</TotalTime>
  <Words>400</Words>
  <Application>Microsoft Office PowerPoint</Application>
  <PresentationFormat>Widescreen</PresentationFormat>
  <Paragraphs>108</Paragraphs>
  <Slides>9</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Alte DIN 1451 Mittelschrift</vt:lpstr>
      <vt:lpstr>Arial</vt:lpstr>
      <vt:lpstr>Calibri</vt:lpstr>
      <vt:lpstr>Calibri Light</vt:lpstr>
      <vt:lpstr>Greta Text Pro Bold</vt:lpstr>
      <vt:lpstr>Source Serif Pro</vt:lpstr>
      <vt:lpstr>Wingdings</vt:lpstr>
      <vt:lpstr>2_Office Theme</vt:lpstr>
      <vt:lpstr>2_Custom Design</vt:lpstr>
      <vt:lpstr>3_Custom Design</vt:lpstr>
      <vt:lpstr>Mikið breytt og manngerð vatnshlot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Manngerð og mikið breytt vatnshlot</dc:title>
  <dc:creator>Marianne Jensdóttir Fjeld</dc:creator>
  <cp:lastModifiedBy>Katrín Sóley Bjarnadóttir</cp:lastModifiedBy>
  <cp:revision>25</cp:revision>
  <cp:lastPrinted>2019-10-15T11:04:00Z</cp:lastPrinted>
  <dcterms:created xsi:type="dcterms:W3CDTF">2019-07-08T20:46:08Z</dcterms:created>
  <dcterms:modified xsi:type="dcterms:W3CDTF">2019-10-15T11:23:03Z</dcterms:modified>
</cp:coreProperties>
</file>