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7" r:id="rId4"/>
    <p:sldId id="261" r:id="rId5"/>
    <p:sldId id="270" r:id="rId6"/>
    <p:sldId id="258" r:id="rId7"/>
    <p:sldId id="259" r:id="rId8"/>
    <p:sldId id="271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2496">
          <p15:clr>
            <a:srgbClr val="A4A3A4"/>
          </p15:clr>
        </p15:guide>
        <p15:guide id="4" orient="horz" pos="96">
          <p15:clr>
            <a:srgbClr val="A4A3A4"/>
          </p15:clr>
        </p15:guide>
        <p15:guide id="5" pos="48">
          <p15:clr>
            <a:srgbClr val="A4A3A4"/>
          </p15:clr>
        </p15:guide>
        <p15:guide id="6" pos="5232">
          <p15:clr>
            <a:srgbClr val="A4A3A4"/>
          </p15:clr>
        </p15:guide>
        <p15:guide id="7" pos="5712">
          <p15:clr>
            <a:srgbClr val="A4A3A4"/>
          </p15:clr>
        </p15:guide>
        <p15:guide id="8" pos="4800">
          <p15:clr>
            <a:srgbClr val="A4A3A4"/>
          </p15:clr>
        </p15:guide>
        <p15:guide id="9" pos="480">
          <p15:clr>
            <a:srgbClr val="A4A3A4"/>
          </p15:clr>
        </p15:guide>
        <p15:guide id="10" pos="4752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480"/>
    <a:srgbClr val="F393A8"/>
    <a:srgbClr val="80C6ED"/>
    <a:srgbClr val="C1C1C1"/>
    <a:srgbClr val="ABD28B"/>
    <a:srgbClr val="8099BB"/>
    <a:srgbClr val="FFFFFF"/>
    <a:srgbClr val="E4E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018" y="82"/>
      </p:cViewPr>
      <p:guideLst>
        <p:guide orient="horz" pos="4032"/>
        <p:guide orient="horz" pos="1008"/>
        <p:guide orient="horz" pos="2496"/>
        <p:guide orient="horz" pos="96"/>
        <p:guide pos="48"/>
        <p:guide pos="5232"/>
        <p:guide pos="5712"/>
        <p:guide pos="4800"/>
        <p:guide pos="480"/>
        <p:guide pos="4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FF20C5-E97A-4CC2-B37A-61E4B89A7BF4}" type="datetime1">
              <a:rPr lang="en-US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BEACBA7-2D2D-465D-9789-450F5B990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F24D097-58DC-47E5-881F-09ABCD3D4E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65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charset="0"/>
              <a:ea typeface="ＭＳ Ｐゴシック" charset="-128"/>
              <a:cs typeface="+mn-cs"/>
            </a:endParaRPr>
          </a:p>
        </p:txBody>
      </p:sp>
      <p:pic>
        <p:nvPicPr>
          <p:cNvPr id="3" name="Picture 16" descr="VI_bottom_gradient_office:web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269875"/>
            <a:ext cx="5578475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9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D34C-6210-424A-BEFB-E2638B46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1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352005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2"/>
          <p:cNvSpPr>
            <a:spLocks noChangeShapeType="1"/>
          </p:cNvSpPr>
          <p:nvPr userDrawn="1"/>
        </p:nvSpPr>
        <p:spPr bwMode="auto">
          <a:xfrm>
            <a:off x="228600" y="41148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4953000" y="4191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buClr>
                <a:schemeClr val="tx1"/>
              </a:buClr>
              <a:buFont typeface="Verdana" charset="0"/>
              <a:buNone/>
              <a:defRPr/>
            </a:pPr>
            <a:endParaRPr lang="is-IS" sz="1800" b="1"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 userDrawn="1"/>
        </p:nvSpPr>
        <p:spPr bwMode="auto">
          <a:xfrm>
            <a:off x="4953000" y="4191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buClr>
                <a:schemeClr val="tx1"/>
              </a:buClr>
              <a:buFont typeface="Verdana" charset="0"/>
              <a:buNone/>
              <a:defRPr/>
            </a:pPr>
            <a:endParaRPr lang="is-IS" sz="1800" b="1"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953000" y="42672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buClr>
                <a:schemeClr val="tx1"/>
              </a:buClr>
              <a:buFont typeface="Verdana" charset="0"/>
              <a:buNone/>
              <a:defRPr/>
            </a:pPr>
            <a:endParaRPr lang="is-IS" sz="1800" b="1"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8" name="Line 42"/>
          <p:cNvSpPr>
            <a:spLocks noChangeShapeType="1"/>
          </p:cNvSpPr>
          <p:nvPr userDrawn="1"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9" name="Line 42"/>
          <p:cNvSpPr>
            <a:spLocks noChangeShapeType="1"/>
          </p:cNvSpPr>
          <p:nvPr userDrawn="1"/>
        </p:nvSpPr>
        <p:spPr bwMode="auto">
          <a:xfrm>
            <a:off x="4724400" y="41148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pitchFamily="-112" charset="0"/>
              <a:ea typeface="+mn-ea"/>
              <a:cs typeface="+mn-cs"/>
            </a:endParaRPr>
          </a:p>
        </p:txBody>
      </p:sp>
      <p:pic>
        <p:nvPicPr>
          <p:cNvPr id="10" name="Picture 15" descr="VI_bottom_gradient_office:web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8575"/>
            <a:ext cx="1962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54175"/>
            <a:ext cx="8534400" cy="2308225"/>
          </a:xfr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600"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67200"/>
            <a:ext cx="3962400" cy="22860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</a:lstStyle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2244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2"/>
          <p:cNvSpPr>
            <a:spLocks noChangeShapeType="1"/>
          </p:cNvSpPr>
          <p:nvPr userDrawn="1"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Verdana" pitchFamily="-112" charset="0"/>
              <a:ea typeface="+mn-ea"/>
              <a:cs typeface="+mn-cs"/>
            </a:endParaRPr>
          </a:p>
        </p:txBody>
      </p:sp>
      <p:pic>
        <p:nvPicPr>
          <p:cNvPr id="4" name="Picture 15" descr="VI_bottom_gradient_office:web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8575"/>
            <a:ext cx="19621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534400" cy="4876800"/>
          </a:xfr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2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8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defRPr b="1"/>
            </a:lvl1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F280-1A0E-4BC8-AE89-2A2971F0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382061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5257800" cy="4724400"/>
          </a:xfrm>
          <a:prstGeom prst="rect">
            <a:avLst/>
          </a:prstGeom>
        </p:spPr>
        <p:txBody>
          <a:bodyPr/>
          <a:lstStyle>
            <a:lvl1pPr marL="0" indent="0">
              <a:defRPr b="1"/>
            </a:lvl1pPr>
          </a:lstStyle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867400" y="1676400"/>
            <a:ext cx="28194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A00B-125F-468C-ADF7-6BCBD49F8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5"/>
          <p:cNvSpPr>
            <a:spLocks noGrp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41431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04800" y="1676400"/>
            <a:ext cx="83820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8B49-933F-4652-8D48-FD07B7BC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163816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ictu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1676400"/>
            <a:ext cx="8382000" cy="4267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04800" y="6019800"/>
            <a:ext cx="8382000" cy="381000"/>
          </a:xfrm>
          <a:prstGeom prst="rect">
            <a:avLst/>
          </a:prstGeom>
        </p:spPr>
        <p:txBody>
          <a:bodyPr/>
          <a:lstStyle>
            <a:lvl1pPr>
              <a:spcAft>
                <a:spcPts val="400"/>
              </a:spcAft>
              <a:defRPr sz="900" b="1"/>
            </a:lvl1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13E8-BA2E-4AB9-B800-1DD165993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81453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48200" y="1676400"/>
            <a:ext cx="40386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4800" y="1676400"/>
            <a:ext cx="4191000" cy="472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3E23-B93B-4F40-ACD2-5C12B143C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18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is-IS" dirty="0"/>
              <a:t>Titelmasterformat durch Klicken bearbeiten</a:t>
            </a:r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4F11-B115-4E8E-91C4-19AD24EDE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5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6083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/>
              <a:t>Titelmasterformat durch Klicken bearbeiten</a:t>
            </a:r>
          </a:p>
        </p:txBody>
      </p:sp>
      <p:sp>
        <p:nvSpPr>
          <p:cNvPr id="1067" name="Line 43"/>
          <p:cNvSpPr>
            <a:spLocks noChangeShapeType="1"/>
          </p:cNvSpPr>
          <p:nvPr userDrawn="1"/>
        </p:nvSpPr>
        <p:spPr bwMode="auto">
          <a:xfrm>
            <a:off x="228600" y="228600"/>
            <a:ext cx="6934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1069" name="Line 45"/>
          <p:cNvSpPr>
            <a:spLocks noChangeShapeType="1"/>
          </p:cNvSpPr>
          <p:nvPr userDrawn="1"/>
        </p:nvSpPr>
        <p:spPr bwMode="auto">
          <a:xfrm>
            <a:off x="7162800" y="6553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1070" name="Line 46"/>
          <p:cNvSpPr>
            <a:spLocks noChangeShapeType="1"/>
          </p:cNvSpPr>
          <p:nvPr userDrawn="1"/>
        </p:nvSpPr>
        <p:spPr bwMode="auto">
          <a:xfrm>
            <a:off x="6324600" y="6553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1071" name="Line 47"/>
          <p:cNvSpPr>
            <a:spLocks noChangeShapeType="1"/>
          </p:cNvSpPr>
          <p:nvPr userDrawn="1"/>
        </p:nvSpPr>
        <p:spPr bwMode="auto">
          <a:xfrm>
            <a:off x="8001000" y="6553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1066" name="Line 42"/>
          <p:cNvSpPr>
            <a:spLocks noChangeShapeType="1"/>
          </p:cNvSpPr>
          <p:nvPr userDrawn="1"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Verdana" pitchFamily="-112" charset="0"/>
              <a:ea typeface="+mn-ea"/>
              <a:cs typeface="+mn-cs"/>
            </a:endParaRPr>
          </a:p>
        </p:txBody>
      </p:sp>
      <p:sp>
        <p:nvSpPr>
          <p:cNvPr id="1032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001000" y="6553200"/>
            <a:ext cx="685800" cy="2286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2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2DD7FE-9537-4253-8D74-5FAA5EC9F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324600" y="6553200"/>
            <a:ext cx="685800" cy="21272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2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is-IS"/>
              <a:t>15.10.2019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162800" y="6553200"/>
            <a:ext cx="685800" cy="212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2"/>
                </a:solidFill>
                <a:latin typeface="Verdan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BBB</a:t>
            </a:r>
          </a:p>
        </p:txBody>
      </p:sp>
      <p:pic>
        <p:nvPicPr>
          <p:cNvPr id="1036" name="Picture 12" descr="VI_bottom_gradient_office:web_pos_rgb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8575"/>
            <a:ext cx="19637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ts val="800"/>
        </a:spcAft>
        <a:buClr>
          <a:schemeClr val="tx1"/>
        </a:buClr>
        <a:buFont typeface="Verdana" pitchFamily="34" charset="0"/>
        <a:defRPr b="1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446088" indent="-265113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chemeClr val="bg2"/>
        </a:buClr>
        <a:buSzPct val="100000"/>
        <a:buBlip>
          <a:blip r:embed="rId13"/>
        </a:buBlip>
        <a:defRPr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2pPr>
      <a:lvl3pPr marL="901700" indent="-277813" algn="l" rtl="0" eaLnBrk="0" fontAlgn="base" hangingPunct="0">
        <a:lnSpc>
          <a:spcPct val="120000"/>
        </a:lnSpc>
        <a:spcBef>
          <a:spcPct val="0"/>
        </a:spcBef>
        <a:spcAft>
          <a:spcPts val="400"/>
        </a:spcAft>
        <a:buClr>
          <a:schemeClr val="bg2"/>
        </a:buClr>
        <a:buSzPct val="50000"/>
        <a:buBlip>
          <a:blip r:embed="rId14"/>
        </a:buBlip>
        <a:defRPr>
          <a:solidFill>
            <a:srgbClr val="9DB3D1"/>
          </a:solidFill>
          <a:latin typeface="+mn-lt"/>
          <a:ea typeface="ＭＳ Ｐゴシック" pitchFamily="-112" charset="-128"/>
          <a:cs typeface="ＭＳ Ｐゴシック"/>
        </a:defRPr>
      </a:lvl3pPr>
      <a:lvl4pPr marL="901700" indent="-277813" algn="l" rtl="0" eaLnBrk="0" fontAlgn="base" hangingPunct="0">
        <a:lnSpc>
          <a:spcPct val="120000"/>
        </a:lnSpc>
        <a:spcBef>
          <a:spcPct val="0"/>
        </a:spcBef>
        <a:spcAft>
          <a:spcPts val="400"/>
        </a:spcAft>
        <a:buClr>
          <a:schemeClr val="bg2"/>
        </a:buClr>
        <a:buSzPct val="50000"/>
        <a:buBlip>
          <a:blip r:embed="rId15"/>
        </a:buBlip>
        <a:defRPr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4pPr>
      <a:lvl5pPr marL="901700" indent="-277813" algn="l" rtl="0" eaLnBrk="0" fontAlgn="base" hangingPunct="0">
        <a:lnSpc>
          <a:spcPct val="120000"/>
        </a:lnSpc>
        <a:spcBef>
          <a:spcPct val="0"/>
        </a:spcBef>
        <a:spcAft>
          <a:spcPts val="400"/>
        </a:spcAft>
        <a:buClr>
          <a:schemeClr val="bg2"/>
        </a:buClr>
        <a:buSzPct val="50000"/>
        <a:buBlip>
          <a:blip r:embed="rId15"/>
        </a:buBlip>
        <a:defRPr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5pPr>
      <a:lvl6pPr marL="728663" algn="l" rtl="0" fontAlgn="base">
        <a:lnSpc>
          <a:spcPct val="120000"/>
        </a:lnSpc>
        <a:spcBef>
          <a:spcPct val="0"/>
        </a:spcBef>
        <a:spcAft>
          <a:spcPct val="0"/>
        </a:spcAft>
        <a:buFont typeface="Verdana" pitchFamily="-112" charset="0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1185863" algn="l" rtl="0" fontAlgn="base">
        <a:lnSpc>
          <a:spcPct val="120000"/>
        </a:lnSpc>
        <a:spcBef>
          <a:spcPct val="0"/>
        </a:spcBef>
        <a:spcAft>
          <a:spcPct val="0"/>
        </a:spcAft>
        <a:buFont typeface="Verdana" pitchFamily="-112" charset="0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1643063" algn="l" rtl="0" fontAlgn="base">
        <a:lnSpc>
          <a:spcPct val="120000"/>
        </a:lnSpc>
        <a:spcBef>
          <a:spcPct val="0"/>
        </a:spcBef>
        <a:spcAft>
          <a:spcPct val="0"/>
        </a:spcAft>
        <a:buFont typeface="Verdana" pitchFamily="-112" charset="0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2100263" algn="l" rtl="0" fontAlgn="base">
        <a:lnSpc>
          <a:spcPct val="120000"/>
        </a:lnSpc>
        <a:spcBef>
          <a:spcPct val="0"/>
        </a:spcBef>
        <a:spcAft>
          <a:spcPct val="0"/>
        </a:spcAft>
        <a:buFont typeface="Verdana" pitchFamily="-112" charset="0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vatnshlotavefsja.vedur.i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atnshlotagatt.vedur.i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sz="2000" dirty="0" err="1">
                <a:ea typeface="ＭＳ Ｐゴシック"/>
                <a:cs typeface="ＭＳ Ｐゴシック"/>
              </a:rPr>
              <a:t>Vatnshlotavefsjá</a:t>
            </a:r>
            <a:r>
              <a:rPr lang="is-IS" sz="2000" dirty="0">
                <a:ea typeface="ＭＳ Ｐゴシック"/>
                <a:cs typeface="ＭＳ Ｐゴシック"/>
              </a:rPr>
              <a:t> v2.0 og </a:t>
            </a:r>
            <a:r>
              <a:rPr lang="is-IS" sz="2000" dirty="0" err="1">
                <a:ea typeface="ＭＳ Ｐゴシック"/>
                <a:cs typeface="ＭＳ Ｐゴシック"/>
              </a:rPr>
              <a:t>Vatnshlotagátt</a:t>
            </a:r>
            <a:br>
              <a:rPr lang="is-IS" sz="2000" dirty="0">
                <a:ea typeface="ＭＳ Ｐゴシック"/>
                <a:cs typeface="ＭＳ Ｐゴシック"/>
              </a:rPr>
            </a:br>
            <a:r>
              <a:rPr lang="is-IS" sz="2000" dirty="0">
                <a:ea typeface="ＭＳ Ｐゴシック"/>
                <a:cs typeface="ＭＳ Ｐゴシック"/>
              </a:rPr>
              <a:t>Verkfæri við stjórn vatnamála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4267200" cy="2286000"/>
          </a:xfrm>
        </p:spPr>
        <p:txBody>
          <a:bodyPr/>
          <a:lstStyle/>
          <a:p>
            <a:r>
              <a:rPr lang="is-IS" dirty="0">
                <a:ea typeface="ＭＳ Ｐゴシック"/>
                <a:cs typeface="ＭＳ Ｐゴシック"/>
              </a:rPr>
              <a:t>Bogi B. Björnsson, VÍ</a:t>
            </a:r>
          </a:p>
          <a:p>
            <a:r>
              <a:rPr lang="is-IS" dirty="0">
                <a:ea typeface="ＭＳ Ｐゴシック"/>
                <a:cs typeface="ＭＳ Ｐゴシック"/>
              </a:rPr>
              <a:t>Kynningarfundur 15.10.2019</a:t>
            </a:r>
          </a:p>
        </p:txBody>
      </p:sp>
    </p:spTree>
    <p:extLst>
      <p:ext uri="{BB962C8B-B14F-4D97-AF65-F5344CB8AC3E}">
        <p14:creationId xmlns:p14="http://schemas.microsoft.com/office/powerpoint/2010/main" val="275103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s-IS" dirty="0">
                <a:ea typeface="ＭＳ Ｐゴシック"/>
                <a:cs typeface="ＭＳ Ｐゴシック"/>
              </a:rPr>
              <a:t>Forsaga</a:t>
            </a:r>
          </a:p>
        </p:txBody>
      </p:sp>
      <p:sp>
        <p:nvSpPr>
          <p:cNvPr id="5123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>
                <a:ea typeface="ＭＳ Ｐゴシック"/>
                <a:cs typeface="ＭＳ Ｐゴシック"/>
              </a:rPr>
              <a:t>Kemur í stað eldri </a:t>
            </a:r>
            <a:r>
              <a:rPr lang="is-IS" dirty="0" err="1">
                <a:ea typeface="ＭＳ Ｐゴシック"/>
                <a:cs typeface="ＭＳ Ｐゴシック"/>
              </a:rPr>
              <a:t>Vatnshlotavefsjár</a:t>
            </a:r>
            <a:r>
              <a:rPr lang="is-IS" dirty="0">
                <a:ea typeface="ＭＳ Ｐゴシック"/>
                <a:cs typeface="ＭＳ Ｐゴシック"/>
              </a:rPr>
              <a:t> sem hefur verið aðgengileg frá árinu 2013</a:t>
            </a:r>
          </a:p>
          <a:p>
            <a:pPr lvl="1"/>
            <a:r>
              <a:rPr lang="is-IS" dirty="0">
                <a:ea typeface="ＭＳ Ｐゴシック"/>
              </a:rPr>
              <a:t>Verður aflögð í kjölfar opnunar á nýrri vefsjá og gáttar</a:t>
            </a:r>
          </a:p>
          <a:p>
            <a:pPr lvl="1"/>
            <a:r>
              <a:rPr lang="is-IS" dirty="0">
                <a:ea typeface="ＭＳ Ｐゴシック"/>
                <a:cs typeface="ＭＳ Ｐゴシック"/>
              </a:rPr>
              <a:t>Tæknin sem hún byggir á er orðin úrelt (Silverlight) og flestir vafrar hættir að styðja við hana</a:t>
            </a:r>
          </a:p>
          <a:p>
            <a:endParaRPr lang="is-IS" dirty="0">
              <a:ea typeface="ＭＳ Ｐゴシック"/>
              <a:cs typeface="ＭＳ Ｐゴシック"/>
            </a:endParaRPr>
          </a:p>
          <a:p>
            <a:r>
              <a:rPr lang="nn-NO" dirty="0">
                <a:ea typeface="ＭＳ Ｐゴシック"/>
                <a:cs typeface="ＭＳ Ｐゴシック"/>
              </a:rPr>
              <a:t>Þróað af Norges vassdrags- og energidirektorat (NVE) fyrir og í samvinnu við Miljødirektoratet (MD) í Noregi</a:t>
            </a:r>
          </a:p>
          <a:p>
            <a:pPr lvl="1"/>
            <a:r>
              <a:rPr lang="nn-NO" dirty="0">
                <a:ea typeface="ＭＳ Ｐゴシック"/>
              </a:rPr>
              <a:t>Ætlað að halda utan um vatnshlotaskráningar og uppýsingar tengdar þeim samkvæmt kröfum Vatnatilskipunar</a:t>
            </a:r>
          </a:p>
          <a:p>
            <a:endParaRPr lang="nn-NO" dirty="0">
              <a:ea typeface="ＭＳ Ｐゴシック"/>
            </a:endParaRPr>
          </a:p>
          <a:p>
            <a:r>
              <a:rPr lang="nn-NO" dirty="0">
                <a:ea typeface="ＭＳ Ｐゴシック"/>
              </a:rPr>
              <a:t>Sniðmát og kóði vefsjár og gáttar afhent Umhverfisstofnun (og Veðurstofu Íslands) án endurgjalds samkvæmt samkomulagi þar að lútandi</a:t>
            </a:r>
          </a:p>
          <a:p>
            <a:pPr lvl="1"/>
            <a:r>
              <a:rPr lang="nn-NO" dirty="0">
                <a:ea typeface="ＭＳ Ｐゴシック"/>
              </a:rPr>
              <a:t>Endurnýjað samkomulag frá fyrri uppsetningu</a:t>
            </a:r>
          </a:p>
          <a:p>
            <a:pPr lvl="1"/>
            <a:r>
              <a:rPr lang="nn-NO" dirty="0">
                <a:ea typeface="ＭＳ Ｐゴシック"/>
              </a:rPr>
              <a:t>Gífurlegur sparnaður á tíma og þróunarkostnaði</a:t>
            </a:r>
          </a:p>
          <a:p>
            <a:pPr lvl="1"/>
            <a:endParaRPr lang="is-IS" dirty="0">
              <a:ea typeface="ＭＳ Ｐゴシック"/>
              <a:cs typeface="ＭＳ Ｐゴシック"/>
            </a:endParaRPr>
          </a:p>
        </p:txBody>
      </p:sp>
      <p:sp>
        <p:nvSpPr>
          <p:cNvPr id="5124" name="Date Placeholder 8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is-IS" sz="600">
                <a:solidFill>
                  <a:schemeClr val="bg2"/>
                </a:solidFill>
              </a:rPr>
              <a:t>15.10.2019</a:t>
            </a:r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5125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94323C8-1818-48B2-A8A9-7E332F2BC0EF}" type="slidenum">
              <a:rPr lang="en-US" sz="600" smtClean="0">
                <a:solidFill>
                  <a:schemeClr val="bg2"/>
                </a:solidFill>
              </a:rPr>
              <a:pPr eaLnBrk="1" hangingPunct="1"/>
              <a:t>3</a:t>
            </a:fld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5126" name="Footer Placeholder 10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600" dirty="0">
                <a:solidFill>
                  <a:schemeClr val="bg2"/>
                </a:solidFill>
              </a:rPr>
              <a:t>BBB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Gagnagrunnar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7391400" cy="4724400"/>
          </a:xfrm>
        </p:spPr>
        <p:txBody>
          <a:bodyPr>
            <a:normAutofit fontScale="85000" lnSpcReduction="10000"/>
          </a:bodyPr>
          <a:lstStyle/>
          <a:p>
            <a:r>
              <a:rPr lang="is-IS" dirty="0"/>
              <a:t>Vatnagrunnur </a:t>
            </a:r>
          </a:p>
          <a:p>
            <a:pPr lvl="1"/>
            <a:r>
              <a:rPr lang="is-IS" dirty="0"/>
              <a:t>Beinagrind kerfisins, línur (straumvötn), punktar (mælistaðir) og svæði (stöðuvötn o.s.frv.)</a:t>
            </a:r>
          </a:p>
          <a:p>
            <a:pPr lvl="1"/>
            <a:r>
              <a:rPr lang="is-IS" dirty="0"/>
              <a:t>Einföld fyrirbæri til að hengja/tengja upplýsingar við í gegnum samræmt einkvæmt </a:t>
            </a:r>
            <a:r>
              <a:rPr lang="is-IS" dirty="0" err="1"/>
              <a:t>vatnshlotanúmer</a:t>
            </a:r>
            <a:r>
              <a:rPr lang="is-IS" dirty="0"/>
              <a:t>.</a:t>
            </a:r>
          </a:p>
          <a:p>
            <a:pPr marL="180975" lvl="1" indent="0">
              <a:buNone/>
            </a:pPr>
            <a:endParaRPr lang="is-IS" dirty="0"/>
          </a:p>
          <a:p>
            <a:r>
              <a:rPr lang="is-IS" dirty="0" err="1"/>
              <a:t>Vatnshlotagrunnur</a:t>
            </a:r>
            <a:r>
              <a:rPr lang="is-IS" dirty="0"/>
              <a:t> </a:t>
            </a:r>
          </a:p>
          <a:p>
            <a:pPr lvl="1"/>
            <a:r>
              <a:rPr lang="is-IS" dirty="0"/>
              <a:t>Upplýsingarnar eru tengdar við vatnshlot í gegnum vatnshlotanúmer</a:t>
            </a:r>
          </a:p>
          <a:p>
            <a:pPr lvl="1"/>
            <a:r>
              <a:rPr lang="is-IS" dirty="0"/>
              <a:t>Upplýsingar skráðar fyrir hvert </a:t>
            </a:r>
            <a:r>
              <a:rPr lang="is-IS" dirty="0" err="1"/>
              <a:t>vatnshlot</a:t>
            </a:r>
            <a:r>
              <a:rPr lang="is-IS" dirty="0"/>
              <a:t> sem skipta máli:</a:t>
            </a:r>
          </a:p>
          <a:p>
            <a:pPr lvl="2"/>
            <a:r>
              <a:rPr lang="is-IS" dirty="0"/>
              <a:t>Ástandsupplýsingar </a:t>
            </a:r>
            <a:r>
              <a:rPr lang="is-IS" dirty="0" err="1"/>
              <a:t>vatnshlots</a:t>
            </a:r>
            <a:r>
              <a:rPr lang="is-IS" dirty="0"/>
              <a:t>. (e. Status)</a:t>
            </a:r>
          </a:p>
          <a:p>
            <a:pPr lvl="2"/>
            <a:r>
              <a:rPr lang="is-IS" dirty="0"/>
              <a:t>Álagsupplýsingar og hættuflokkun (e. </a:t>
            </a:r>
            <a:r>
              <a:rPr lang="is-IS" dirty="0" err="1"/>
              <a:t>Pressures</a:t>
            </a:r>
            <a:r>
              <a:rPr lang="is-IS" dirty="0"/>
              <a:t> and </a:t>
            </a:r>
            <a:r>
              <a:rPr lang="is-IS" dirty="0" err="1"/>
              <a:t>Risk</a:t>
            </a:r>
            <a:r>
              <a:rPr lang="is-IS" dirty="0"/>
              <a:t>)</a:t>
            </a:r>
          </a:p>
          <a:p>
            <a:pPr lvl="2"/>
            <a:r>
              <a:rPr lang="is-IS" dirty="0"/>
              <a:t>Aðgerðir gegn álagi (e. </a:t>
            </a:r>
            <a:r>
              <a:rPr lang="is-IS" dirty="0" err="1"/>
              <a:t>Measures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Aðeins eigindlegar (e. </a:t>
            </a:r>
            <a:r>
              <a:rPr lang="is-IS" dirty="0" err="1"/>
              <a:t>Qualitative</a:t>
            </a:r>
            <a:r>
              <a:rPr lang="is-IS" dirty="0"/>
              <a:t>) upplýsingar vistaðar ekki mælingar eða tímaraðir.</a:t>
            </a:r>
            <a:r>
              <a:rPr lang="is-IS" b="1" dirty="0"/>
              <a:t>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54F11-B115-4E8E-91C4-19AD24EDE0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BBB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Kerfismynd</a:t>
            </a:r>
            <a:endParaRPr lang="en-US" dirty="0"/>
          </a:p>
        </p:txBody>
      </p:sp>
      <p:sp>
        <p:nvSpPr>
          <p:cNvPr id="1027" name="Text Placeholder 1026">
            <a:extLst>
              <a:ext uri="{FF2B5EF4-FFF2-40B4-BE49-F238E27FC236}">
                <a16:creationId xmlns:a16="http://schemas.microsoft.com/office/drawing/2014/main" id="{D6899968-F2B0-4498-9EBF-2DA7A21F4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lowchart: Magnetic Disk 7"/>
          <p:cNvSpPr/>
          <p:nvPr/>
        </p:nvSpPr>
        <p:spPr bwMode="auto">
          <a:xfrm>
            <a:off x="990600" y="1957981"/>
            <a:ext cx="2048692" cy="2009775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800" b="0" i="0" u="none" strike="noStrike" cap="none" normalizeH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-112" charset="0"/>
            </a:endParaRP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D24046EA-4AA6-4063-9F0F-E7025CE94253}"/>
              </a:ext>
            </a:extLst>
          </p:cNvPr>
          <p:cNvSpPr/>
          <p:nvPr/>
        </p:nvSpPr>
        <p:spPr bwMode="auto">
          <a:xfrm>
            <a:off x="990600" y="4270775"/>
            <a:ext cx="2048692" cy="2009775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s-IS" sz="1400" b="0" i="0" u="none" strike="noStrike" cap="none" normalizeH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Verdana" pitchFamily="-11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7CC7B1-CDB4-4037-96EE-090D35F8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57" y="1673678"/>
            <a:ext cx="3130083" cy="1847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CA8B78-8FAC-40E0-8F44-482B2334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57" y="4018971"/>
            <a:ext cx="3124200" cy="2012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04A8210-A603-43D5-BF4A-FE05C0A54501}"/>
              </a:ext>
            </a:extLst>
          </p:cNvPr>
          <p:cNvSpPr/>
          <p:nvPr/>
        </p:nvSpPr>
        <p:spPr>
          <a:xfrm>
            <a:off x="6248400" y="3488293"/>
            <a:ext cx="20947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Vatnshlotavefsjá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7F65D6-8FF6-407B-B6C7-2144BD309AE6}"/>
              </a:ext>
            </a:extLst>
          </p:cNvPr>
          <p:cNvSpPr/>
          <p:nvPr/>
        </p:nvSpPr>
        <p:spPr>
          <a:xfrm>
            <a:off x="6513491" y="6031468"/>
            <a:ext cx="186935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Vatnshlotagátt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59E63D-8238-40D7-85D9-B6B8747966D0}"/>
              </a:ext>
            </a:extLst>
          </p:cNvPr>
          <p:cNvSpPr/>
          <p:nvPr/>
        </p:nvSpPr>
        <p:spPr>
          <a:xfrm>
            <a:off x="1131564" y="1582337"/>
            <a:ext cx="17667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Vatnagrunnur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8379AC-0FF2-4B3D-B2D4-E1208C548F2D}"/>
              </a:ext>
            </a:extLst>
          </p:cNvPr>
          <p:cNvSpPr/>
          <p:nvPr/>
        </p:nvSpPr>
        <p:spPr>
          <a:xfrm>
            <a:off x="851039" y="6280550"/>
            <a:ext cx="23278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Vatnshlotagrunnur</a:t>
            </a:r>
            <a:endParaRPr lang="en-US" sz="18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D7B519-62FA-4581-948D-EE9F4D9495EB}"/>
              </a:ext>
            </a:extLst>
          </p:cNvPr>
          <p:cNvGrpSpPr/>
          <p:nvPr/>
        </p:nvGrpSpPr>
        <p:grpSpPr>
          <a:xfrm>
            <a:off x="1294308" y="2702349"/>
            <a:ext cx="565376" cy="433675"/>
            <a:chOff x="3733800" y="2743200"/>
            <a:chExt cx="914400" cy="78084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3D093C4-2FF6-460F-B23C-8125E22D1093}"/>
                </a:ext>
              </a:extLst>
            </p:cNvPr>
            <p:cNvSpPr/>
            <p:nvPr/>
          </p:nvSpPr>
          <p:spPr bwMode="auto">
            <a:xfrm>
              <a:off x="3733800" y="2743200"/>
              <a:ext cx="914400" cy="780846"/>
            </a:xfrm>
            <a:prstGeom prst="roundRect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4E4D83-B0E3-4A35-A794-ACEDE4902725}"/>
                </a:ext>
              </a:extLst>
            </p:cNvPr>
            <p:cNvSpPr/>
            <p:nvPr/>
          </p:nvSpPr>
          <p:spPr bwMode="auto">
            <a:xfrm>
              <a:off x="3886200" y="2895600"/>
              <a:ext cx="609600" cy="457200"/>
            </a:xfrm>
            <a:prstGeom prst="rect">
              <a:avLst/>
            </a:prstGeom>
            <a:grpFill/>
            <a:ln w="349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87D4B2-3C91-4AC9-BDBF-C388236115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6200" y="2971800"/>
              <a:ext cx="228600" cy="1524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8CBD8B4-EF3F-4B91-AAFA-C8E5B9CFEF3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1557" y="2895600"/>
              <a:ext cx="384243" cy="230221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0679C7-AA82-448C-8886-1676714596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1557" y="3124200"/>
              <a:ext cx="381000" cy="228600"/>
            </a:xfrm>
            <a:prstGeom prst="line">
              <a:avLst/>
            </a:prstGeom>
            <a:grpFill/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C8C714-1FCF-421A-B2F3-4C273021EEDC}"/>
              </a:ext>
            </a:extLst>
          </p:cNvPr>
          <p:cNvGrpSpPr/>
          <p:nvPr/>
        </p:nvGrpSpPr>
        <p:grpSpPr>
          <a:xfrm>
            <a:off x="2076954" y="2712533"/>
            <a:ext cx="609601" cy="406023"/>
            <a:chOff x="3581400" y="3395765"/>
            <a:chExt cx="685800" cy="4904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A9552CE-0A50-46B8-8210-1A22105139B0}"/>
                </a:ext>
              </a:extLst>
            </p:cNvPr>
            <p:cNvSpPr/>
            <p:nvPr/>
          </p:nvSpPr>
          <p:spPr bwMode="auto">
            <a:xfrm>
              <a:off x="3581400" y="3395765"/>
              <a:ext cx="685800" cy="490435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4EF6B92F-B63D-40EE-AE21-D070305EC92D}"/>
                </a:ext>
              </a:extLst>
            </p:cNvPr>
            <p:cNvSpPr/>
            <p:nvPr/>
          </p:nvSpPr>
          <p:spPr bwMode="auto">
            <a:xfrm>
              <a:off x="3733800" y="3524046"/>
              <a:ext cx="76200" cy="57354"/>
            </a:xfrm>
            <a:prstGeom prst="flowChartConnector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CBAFE672-9F1C-4F5F-8EED-62844E4B3611}"/>
                </a:ext>
              </a:extLst>
            </p:cNvPr>
            <p:cNvSpPr/>
            <p:nvPr/>
          </p:nvSpPr>
          <p:spPr bwMode="auto">
            <a:xfrm>
              <a:off x="3886200" y="3676446"/>
              <a:ext cx="76200" cy="57354"/>
            </a:xfrm>
            <a:prstGeom prst="flowChartConnector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AB0C2FDE-B60A-4E6A-A61A-808B5F771339}"/>
                </a:ext>
              </a:extLst>
            </p:cNvPr>
            <p:cNvSpPr/>
            <p:nvPr/>
          </p:nvSpPr>
          <p:spPr bwMode="auto">
            <a:xfrm>
              <a:off x="4028258" y="3500855"/>
              <a:ext cx="76200" cy="57354"/>
            </a:xfrm>
            <a:prstGeom prst="flowChartConnector">
              <a:avLst/>
            </a:prstGeom>
            <a:solidFill>
              <a:srgbClr val="002060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9EB255-31CF-4CF0-A681-566A8C6D3AB0}"/>
              </a:ext>
            </a:extLst>
          </p:cNvPr>
          <p:cNvGrpSpPr/>
          <p:nvPr/>
        </p:nvGrpSpPr>
        <p:grpSpPr>
          <a:xfrm>
            <a:off x="1689323" y="3267703"/>
            <a:ext cx="575252" cy="429069"/>
            <a:chOff x="3581400" y="4310010"/>
            <a:chExt cx="685800" cy="5667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DDA9471-0A8C-460C-8364-1F94EF81ED47}"/>
                </a:ext>
              </a:extLst>
            </p:cNvPr>
            <p:cNvSpPr/>
            <p:nvPr/>
          </p:nvSpPr>
          <p:spPr bwMode="auto">
            <a:xfrm>
              <a:off x="3581400" y="4310010"/>
              <a:ext cx="685800" cy="56679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0D4F930-AE83-421E-A5D2-95A604A991FE}"/>
                </a:ext>
              </a:extLst>
            </p:cNvPr>
            <p:cNvGrpSpPr/>
            <p:nvPr/>
          </p:nvGrpSpPr>
          <p:grpSpPr>
            <a:xfrm>
              <a:off x="3657600" y="4473271"/>
              <a:ext cx="533400" cy="240267"/>
              <a:chOff x="3657600" y="5791200"/>
              <a:chExt cx="533400" cy="24026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CB78F4D-28A5-46B6-8AFA-71514DED89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57600" y="59436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8159F9A-831D-46BE-B2D1-A6853CC0AE54}"/>
                  </a:ext>
                </a:extLst>
              </p:cNvPr>
              <p:cNvCxnSpPr/>
              <p:nvPr/>
            </p:nvCxnSpPr>
            <p:spPr bwMode="auto">
              <a:xfrm flipV="1">
                <a:off x="3810000" y="5867400"/>
                <a:ext cx="0" cy="1640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12F0144-F3BB-488A-B6B1-9AAA30EEE1C9}"/>
                  </a:ext>
                </a:extLst>
              </p:cNvPr>
              <p:cNvCxnSpPr/>
              <p:nvPr/>
            </p:nvCxnSpPr>
            <p:spPr bwMode="auto">
              <a:xfrm flipV="1">
                <a:off x="4038600" y="5791200"/>
                <a:ext cx="0" cy="24026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E92A60A-1466-4A02-8AC8-FE9639591024}"/>
              </a:ext>
            </a:extLst>
          </p:cNvPr>
          <p:cNvCxnSpPr>
            <a:cxnSpLocks/>
            <a:stCxn id="8" idx="4"/>
          </p:cNvCxnSpPr>
          <p:nvPr/>
        </p:nvCxnSpPr>
        <p:spPr bwMode="auto">
          <a:xfrm flipV="1">
            <a:off x="3039292" y="2954422"/>
            <a:ext cx="999308" cy="8447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41B118-EDD0-463D-973B-CE682DCF427B}"/>
              </a:ext>
            </a:extLst>
          </p:cNvPr>
          <p:cNvCxnSpPr>
            <a:cxnSpLocks/>
            <a:stCxn id="27" idx="4"/>
          </p:cNvCxnSpPr>
          <p:nvPr/>
        </p:nvCxnSpPr>
        <p:spPr bwMode="auto">
          <a:xfrm flipV="1">
            <a:off x="3039292" y="5275662"/>
            <a:ext cx="999308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C3FCC0-E8A0-40DA-8D04-115E0E88A34E}"/>
              </a:ext>
            </a:extLst>
          </p:cNvPr>
          <p:cNvCxnSpPr/>
          <p:nvPr/>
        </p:nvCxnSpPr>
        <p:spPr bwMode="auto">
          <a:xfrm>
            <a:off x="4038600" y="527566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8D06DD4-C4E8-4A34-B15E-11C089742609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8600" y="2962868"/>
            <a:ext cx="0" cy="2312794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425C23E-BAC1-41EA-8D33-799470A541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90682" y="2954422"/>
            <a:ext cx="705474" cy="8446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chemeClr val="accent1"/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7B8B47-5A41-4E04-B9CC-638B1D04EF0A}"/>
              </a:ext>
            </a:extLst>
          </p:cNvPr>
          <p:cNvCxnSpPr>
            <a:cxnSpLocks/>
          </p:cNvCxnSpPr>
          <p:nvPr/>
        </p:nvCxnSpPr>
        <p:spPr bwMode="auto">
          <a:xfrm flipH="1">
            <a:off x="4890682" y="5275662"/>
            <a:ext cx="705474" cy="0"/>
          </a:xfrm>
          <a:prstGeom prst="line">
            <a:avLst/>
          </a:prstGeom>
          <a:solidFill>
            <a:schemeClr val="accent1"/>
          </a:solidFill>
          <a:ln w="63500" cap="rnd" cmpd="sng" algn="ctr">
            <a:solidFill>
              <a:schemeClr val="accent1"/>
            </a:solidFill>
            <a:prstDash val="solid"/>
            <a:round/>
            <a:headEnd type="triangle" w="med" len="lg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DBAE9E9-8937-484F-BFAE-BC680B52377E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0682" y="2962867"/>
            <a:ext cx="0" cy="231279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908894-1AC5-4311-93A3-0C28C7762C53}"/>
              </a:ext>
            </a:extLst>
          </p:cNvPr>
          <p:cNvCxnSpPr/>
          <p:nvPr/>
        </p:nvCxnSpPr>
        <p:spPr bwMode="auto">
          <a:xfrm>
            <a:off x="4038600" y="4018971"/>
            <a:ext cx="85208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Image result for table icon">
            <a:extLst>
              <a:ext uri="{FF2B5EF4-FFF2-40B4-BE49-F238E27FC236}">
                <a16:creationId xmlns:a16="http://schemas.microsoft.com/office/drawing/2014/main" id="{34F97910-6EB2-471C-82EE-F6119764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8" y="5052693"/>
            <a:ext cx="772966" cy="7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table icon">
            <a:extLst>
              <a:ext uri="{FF2B5EF4-FFF2-40B4-BE49-F238E27FC236}">
                <a16:creationId xmlns:a16="http://schemas.microsoft.com/office/drawing/2014/main" id="{17165862-C893-429C-99E0-F92B04DD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09" y="5013872"/>
            <a:ext cx="772966" cy="7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9F9ECA5-E7C3-481D-A7DD-0B25FDF80994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2014946" y="3810000"/>
            <a:ext cx="0" cy="11307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28" name="Date Placeholder 1027">
            <a:extLst>
              <a:ext uri="{FF2B5EF4-FFF2-40B4-BE49-F238E27FC236}">
                <a16:creationId xmlns:a16="http://schemas.microsoft.com/office/drawing/2014/main" id="{7E51F5F7-47D6-4296-B462-A44F53090D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15.10.2019</a:t>
            </a:r>
            <a:endParaRPr lang="en-US" dirty="0"/>
          </a:p>
        </p:txBody>
      </p:sp>
      <p:sp>
        <p:nvSpPr>
          <p:cNvPr id="1029" name="Footer Placeholder 1028">
            <a:extLst>
              <a:ext uri="{FF2B5EF4-FFF2-40B4-BE49-F238E27FC236}">
                <a16:creationId xmlns:a16="http://schemas.microsoft.com/office/drawing/2014/main" id="{8AF190E8-7E16-44B6-93CC-77A573C54D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BBB</a:t>
            </a:r>
            <a:endParaRPr lang="en-US" dirty="0"/>
          </a:p>
        </p:txBody>
      </p:sp>
      <p:sp>
        <p:nvSpPr>
          <p:cNvPr id="1030" name="Slide Number Placeholder 1029">
            <a:extLst>
              <a:ext uri="{FF2B5EF4-FFF2-40B4-BE49-F238E27FC236}">
                <a16:creationId xmlns:a16="http://schemas.microsoft.com/office/drawing/2014/main" id="{A72F7C51-A579-4BA7-8629-2519E4931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1F280-1A0E-4BC8-AE89-2A2971F068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s-IS" dirty="0" err="1">
                <a:ea typeface="ＭＳ Ｐゴシック"/>
                <a:cs typeface="ＭＳ Ｐゴシック"/>
              </a:rPr>
              <a:t>Vatnshlotavefsjá</a:t>
            </a:r>
            <a:endParaRPr lang="is-IS" dirty="0">
              <a:ea typeface="ＭＳ Ｐゴシック"/>
              <a:cs typeface="ＭＳ Ｐゴシック"/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>
                <a:ea typeface="ＭＳ Ｐゴシック"/>
                <a:cs typeface="ＭＳ Ｐゴシック"/>
              </a:rPr>
              <a:t>Aðgangsstýrð vefsjá fyrir fagaðila</a:t>
            </a:r>
          </a:p>
          <a:p>
            <a:pPr lvl="1"/>
            <a:r>
              <a:rPr lang="is-IS" dirty="0"/>
              <a:t>Notendur geta skilgreint og afmarkað ný vatnshlot</a:t>
            </a:r>
          </a:p>
          <a:p>
            <a:pPr lvl="1"/>
            <a:r>
              <a:rPr lang="is-IS" dirty="0"/>
              <a:t>Notendur geta unnið með einstök vatnshlot og fært inn og/eða breytt nauðsynlegum upplýsingum um:</a:t>
            </a:r>
          </a:p>
          <a:p>
            <a:pPr lvl="2"/>
            <a:r>
              <a:rPr lang="is-IS" dirty="0"/>
              <a:t>Gerðarflokkun</a:t>
            </a:r>
          </a:p>
          <a:p>
            <a:pPr lvl="2"/>
            <a:r>
              <a:rPr lang="is-IS" dirty="0"/>
              <a:t>Ástand gæðaþátta</a:t>
            </a:r>
          </a:p>
          <a:p>
            <a:pPr lvl="2"/>
            <a:r>
              <a:rPr lang="is-IS" dirty="0"/>
              <a:t>Álag, álagsvalda og áhrif þess</a:t>
            </a:r>
          </a:p>
          <a:p>
            <a:pPr lvl="2"/>
            <a:r>
              <a:rPr lang="is-IS" dirty="0"/>
              <a:t>Aðgerðir gegn álagi ef nauðsyn</a:t>
            </a:r>
            <a:endParaRPr lang="is-IS" dirty="0">
              <a:ea typeface="ＭＳ Ｐゴシック"/>
              <a:cs typeface="ＭＳ Ｐゴシック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740BBD1C-1DC2-45D7-B8BE-92BF68D50A96}" type="slidenum">
              <a:rPr lang="en-US" sz="600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6149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is-IS" sz="600">
                <a:solidFill>
                  <a:schemeClr val="bg2"/>
                </a:solidFill>
              </a:rPr>
              <a:t>15.10.2019</a:t>
            </a:r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600">
                <a:solidFill>
                  <a:schemeClr val="bg2"/>
                </a:solidFill>
              </a:rPr>
              <a:t>BBB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1C7A3-E021-4703-9C7A-E3B5769410B4}"/>
              </a:ext>
            </a:extLst>
          </p:cNvPr>
          <p:cNvSpPr/>
          <p:nvPr/>
        </p:nvSpPr>
        <p:spPr>
          <a:xfrm>
            <a:off x="1199121" y="5528581"/>
            <a:ext cx="6745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2" action="ppaction://hlinkfile"/>
              </a:rPr>
              <a:t>v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2" action="ppaction://hlinkfile"/>
              </a:rPr>
              <a:t>atnshlotavefsja.vedur.is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is-IS" dirty="0" err="1">
                <a:ea typeface="ＭＳ Ｐゴシック"/>
                <a:cs typeface="ＭＳ Ｐゴシック"/>
              </a:rPr>
              <a:t>Vatnshlotagátt</a:t>
            </a:r>
            <a:endParaRPr lang="is-IS" dirty="0">
              <a:ea typeface="ＭＳ Ｐゴシック"/>
              <a:cs typeface="ＭＳ Ｐゴシック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>
                <a:ea typeface="ＭＳ Ｐゴシック"/>
                <a:cs typeface="ＭＳ Ｐゴシック"/>
              </a:rPr>
              <a:t>Opin og aðgengileg öllum aðilum</a:t>
            </a:r>
          </a:p>
          <a:p>
            <a:pPr lvl="1"/>
            <a:r>
              <a:rPr lang="is-IS" dirty="0">
                <a:ea typeface="ＭＳ Ｐゴシック"/>
              </a:rPr>
              <a:t>Notendur geta skoðað afmörkuð vatnshlot á korti</a:t>
            </a:r>
          </a:p>
          <a:p>
            <a:pPr lvl="1"/>
            <a:r>
              <a:rPr lang="is-IS" dirty="0">
                <a:ea typeface="ＭＳ Ｐゴシック"/>
                <a:cs typeface="ＭＳ Ｐゴシック"/>
              </a:rPr>
              <a:t>Notendur geta skoðað upplýsingar um:</a:t>
            </a:r>
          </a:p>
          <a:p>
            <a:pPr lvl="2"/>
            <a:r>
              <a:rPr lang="is-IS" dirty="0"/>
              <a:t>Gerðarflokkun</a:t>
            </a:r>
          </a:p>
          <a:p>
            <a:pPr lvl="2"/>
            <a:r>
              <a:rPr lang="is-IS" dirty="0"/>
              <a:t>Ástand gæðaþátta</a:t>
            </a:r>
          </a:p>
          <a:p>
            <a:pPr lvl="2"/>
            <a:r>
              <a:rPr lang="is-IS" dirty="0"/>
              <a:t>Álag, álagsvalda og áhrif þess</a:t>
            </a:r>
          </a:p>
          <a:p>
            <a:pPr lvl="2"/>
            <a:r>
              <a:rPr lang="is-IS" dirty="0"/>
              <a:t>Aðgerðir gegn álagi</a:t>
            </a:r>
          </a:p>
          <a:p>
            <a:pPr lvl="1"/>
            <a:r>
              <a:rPr lang="is-IS" dirty="0">
                <a:ea typeface="ＭＳ Ｐゴシック"/>
              </a:rPr>
              <a:t>Tekið saman upplýsingar fyrir ákveðin svæði</a:t>
            </a:r>
          </a:p>
          <a:p>
            <a:pPr lvl="2"/>
            <a:r>
              <a:rPr lang="is-IS" dirty="0">
                <a:ea typeface="ＭＳ Ｐゴシック"/>
              </a:rPr>
              <a:t>Flutt út sem pdf</a:t>
            </a:r>
          </a:p>
          <a:p>
            <a:pPr lvl="1"/>
            <a:r>
              <a:rPr lang="is-IS" dirty="0">
                <a:ea typeface="ＭＳ Ｐゴシック"/>
              </a:rPr>
              <a:t>Sent inn skriflegar athugasemdir</a:t>
            </a:r>
          </a:p>
          <a:p>
            <a:pPr marL="180975" lvl="1" indent="0">
              <a:buNone/>
            </a:pPr>
            <a:endParaRPr lang="is-IS" dirty="0">
              <a:ea typeface="ＭＳ Ｐゴシック"/>
              <a:cs typeface="ＭＳ Ｐゴシック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CE7C10D6-C082-4866-B4BA-A905D00B3E0C}" type="slidenum">
              <a:rPr lang="en-US" sz="600" smtClean="0">
                <a:solidFill>
                  <a:schemeClr val="bg2"/>
                </a:solidFill>
              </a:rPr>
              <a:pPr eaLnBrk="1" hangingPunct="1"/>
              <a:t>7</a:t>
            </a:fld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7173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is-IS" sz="600">
                <a:solidFill>
                  <a:schemeClr val="bg2"/>
                </a:solidFill>
              </a:rPr>
              <a:t>15.10.2019</a:t>
            </a:r>
            <a:endParaRPr lang="en-US" sz="600">
              <a:solidFill>
                <a:schemeClr val="bg2"/>
              </a:solidFill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600">
                <a:solidFill>
                  <a:schemeClr val="bg2"/>
                </a:solidFill>
              </a:rPr>
              <a:t>BBB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871A7-F9C8-4A38-97B7-D89250507109}"/>
              </a:ext>
            </a:extLst>
          </p:cNvPr>
          <p:cNvSpPr/>
          <p:nvPr/>
        </p:nvSpPr>
        <p:spPr>
          <a:xfrm>
            <a:off x="1458808" y="5530202"/>
            <a:ext cx="6226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2" action="ppaction://hlinkfile"/>
              </a:rPr>
              <a:t>v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2" action="ppaction://hlinkfile"/>
              </a:rPr>
              <a:t>atnshlotagatt.vedur.is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016A6-2DF1-4C27-8E3E-5E39B39B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Að lokum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AE789-EBB4-43A4-A3AF-DAFDB1EB0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Athugasemdir og ábendingar um efni og framsetningu, bæði í vefsjánni og gáttinni, eru velkomnar</a:t>
            </a:r>
          </a:p>
          <a:p>
            <a:pPr lvl="1"/>
            <a:r>
              <a:rPr lang="is-IS" dirty="0"/>
              <a:t>Hægt að senda á mig beint eða til Birnu</a:t>
            </a:r>
          </a:p>
          <a:p>
            <a:pPr lvl="2"/>
            <a:r>
              <a:rPr lang="is-IS" dirty="0"/>
              <a:t>bbb@vedur.is</a:t>
            </a:r>
          </a:p>
          <a:p>
            <a:r>
              <a:rPr lang="is-IS" dirty="0"/>
              <a:t>Er um fyrstu útgáfu að ræða</a:t>
            </a:r>
          </a:p>
          <a:p>
            <a:pPr lvl="1"/>
            <a:r>
              <a:rPr lang="is-IS" dirty="0"/>
              <a:t>Leyndir gallar munu koma betur fram við notkun</a:t>
            </a:r>
          </a:p>
          <a:p>
            <a:pPr lvl="2"/>
            <a:r>
              <a:rPr lang="is-IS" dirty="0"/>
              <a:t>Safnað saman og síðan lagfært reglulega</a:t>
            </a:r>
          </a:p>
          <a:p>
            <a:pPr lvl="1"/>
            <a:r>
              <a:rPr lang="is-IS" dirty="0"/>
              <a:t>Áframhaldandi viðhald og viðbætur á döfinni</a:t>
            </a:r>
          </a:p>
          <a:p>
            <a:pPr lvl="2"/>
            <a:r>
              <a:rPr lang="is-IS" dirty="0"/>
              <a:t>Þýðingar íslensku/ensku</a:t>
            </a:r>
          </a:p>
          <a:p>
            <a:pPr lvl="2"/>
            <a:r>
              <a:rPr lang="is-IS" dirty="0"/>
              <a:t>Viðbót fyrir strandlón og árósahlot</a:t>
            </a:r>
          </a:p>
          <a:p>
            <a:pPr lvl="1"/>
            <a:endParaRPr lang="is-IS" dirty="0"/>
          </a:p>
          <a:p>
            <a:endParaRPr lang="is-IS" dirty="0"/>
          </a:p>
          <a:p>
            <a:pPr lvl="1"/>
            <a:endParaRPr lang="is-I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CAFE3-3978-4F7D-B6F0-2A0D88BD9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1F280-1A0E-4BC8-AE89-2A2971F068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78697-389B-4200-9A9A-8C0152D206F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15.10.2019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F9C11-2CD0-45FD-A73B-6A71C139B6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BBB</a:t>
            </a:r>
          </a:p>
        </p:txBody>
      </p:sp>
    </p:spTree>
    <p:extLst>
      <p:ext uri="{BB962C8B-B14F-4D97-AF65-F5344CB8AC3E}">
        <p14:creationId xmlns:p14="http://schemas.microsoft.com/office/powerpoint/2010/main" val="59167753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Custom 5">
      <a:dk1>
        <a:srgbClr val="9DB3D1"/>
      </a:dk1>
      <a:lt1>
        <a:srgbClr val="FFFFFF"/>
      </a:lt1>
      <a:dk2>
        <a:srgbClr val="0F4678"/>
      </a:dk2>
      <a:lt2>
        <a:srgbClr val="0F4678"/>
      </a:lt2>
      <a:accent1>
        <a:srgbClr val="828282"/>
      </a:accent1>
      <a:accent2>
        <a:srgbClr val="008CDC"/>
      </a:accent2>
      <a:accent3>
        <a:srgbClr val="FFFFFF"/>
      </a:accent3>
      <a:accent4>
        <a:srgbClr val="4A8D13"/>
      </a:accent4>
      <a:accent5>
        <a:srgbClr val="C1C1C1"/>
      </a:accent5>
      <a:accent6>
        <a:srgbClr val="007EC7"/>
      </a:accent6>
      <a:hlink>
        <a:srgbClr val="E62850"/>
      </a:hlink>
      <a:folHlink>
        <a:srgbClr val="D7A9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Standarddesign 1">
        <a:dk1>
          <a:srgbClr val="58A618"/>
        </a:dk1>
        <a:lt1>
          <a:srgbClr val="FFFFFF"/>
        </a:lt1>
        <a:dk2>
          <a:srgbClr val="58A618"/>
        </a:dk2>
        <a:lt2>
          <a:srgbClr val="003478"/>
        </a:lt2>
        <a:accent1>
          <a:srgbClr val="828282"/>
        </a:accent1>
        <a:accent2>
          <a:srgbClr val="008CDC"/>
        </a:accent2>
        <a:accent3>
          <a:srgbClr val="FFFFFF"/>
        </a:accent3>
        <a:accent4>
          <a:srgbClr val="4A8D13"/>
        </a:accent4>
        <a:accent5>
          <a:srgbClr val="C1C1C1"/>
        </a:accent5>
        <a:accent6>
          <a:srgbClr val="007EC7"/>
        </a:accent6>
        <a:hlink>
          <a:srgbClr val="E62850"/>
        </a:hlink>
        <a:folHlink>
          <a:srgbClr val="D7A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402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Verdana</vt:lpstr>
      <vt:lpstr>Standarddesign</vt:lpstr>
      <vt:lpstr>PowerPoint Presentation</vt:lpstr>
      <vt:lpstr>Vatnshlotavefsjá v2.0 og Vatnshlotagátt Verkfæri við stjórn vatnamála</vt:lpstr>
      <vt:lpstr>Forsaga</vt:lpstr>
      <vt:lpstr>Gagnagrunnar</vt:lpstr>
      <vt:lpstr>Kerfismynd</vt:lpstr>
      <vt:lpstr>Vatnshlotavefsjá</vt:lpstr>
      <vt:lpstr>Vatnshlotagátt</vt:lpstr>
      <vt:lpstr>Að lokum</vt:lpstr>
    </vt:vector>
  </TitlesOfParts>
  <Company>matís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Template Presentation;_x000d_
Version 001;_x000d_
2007-09-03;</dc:description>
  <cp:lastModifiedBy>Bogi Brynjar Björnsson</cp:lastModifiedBy>
  <cp:revision>155</cp:revision>
  <dcterms:created xsi:type="dcterms:W3CDTF">2009-10-27T15:54:54Z</dcterms:created>
  <dcterms:modified xsi:type="dcterms:W3CDTF">2019-10-15T12:16:41Z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office implementation</vt:lpwstr>
  </property>
  <property fmtid="{D5CDD505-2E9C-101B-9397-08002B2CF9AE}" pid="3" name="Erstellt am">
    <vt:lpwstr>28-08-2007</vt:lpwstr>
  </property>
  <property fmtid="{D5CDD505-2E9C-101B-9397-08002B2CF9AE}" pid="4" name="Bearbeiter">
    <vt:lpwstr>gadamovich</vt:lpwstr>
  </property>
  <property fmtid="{D5CDD505-2E9C-101B-9397-08002B2CF9AE}" pid="5" name="Version">
    <vt:lpwstr>001</vt:lpwstr>
  </property>
  <property fmtid="{D5CDD505-2E9C-101B-9397-08002B2CF9AE}" pid="6" name="Version vom">
    <vt:lpwstr>03-09-2007</vt:lpwstr>
  </property>
</Properties>
</file>