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98" r:id="rId4"/>
    <p:sldId id="307" r:id="rId5"/>
    <p:sldId id="312" r:id="rId6"/>
    <p:sldId id="308" r:id="rId7"/>
    <p:sldId id="292" r:id="rId8"/>
    <p:sldId id="310" r:id="rId9"/>
    <p:sldId id="311" r:id="rId10"/>
    <p:sldId id="306" r:id="rId11"/>
    <p:sldId id="290" r:id="rId12"/>
    <p:sldId id="289" r:id="rId13"/>
    <p:sldId id="309" r:id="rId14"/>
    <p:sldId id="299" r:id="rId15"/>
    <p:sldId id="257" r:id="rId16"/>
  </p:sldIdLst>
  <p:sldSz cx="9144000" cy="6858000" type="screen4x3"/>
  <p:notesSz cx="67945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A"/>
    <a:srgbClr val="FF00FF"/>
    <a:srgbClr val="39B54A"/>
    <a:srgbClr val="1D5C9F"/>
    <a:srgbClr val="336600"/>
    <a:srgbClr val="008000"/>
    <a:srgbClr val="FFFFCC"/>
    <a:srgbClr val="FFCC99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16" autoAdjust="0"/>
    <p:restoredTop sz="61371" autoAdjust="0"/>
  </p:normalViewPr>
  <p:slideViewPr>
    <p:cSldViewPr>
      <p:cViewPr>
        <p:scale>
          <a:sx n="90" d="100"/>
          <a:sy n="90" d="100"/>
        </p:scale>
        <p:origin x="-224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7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21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21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DD548EB7-505A-4143-8BC5-B2C6789EB4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0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21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7" y="4710549"/>
            <a:ext cx="4981767" cy="4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21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0D4D1C11-CC54-4AD0-8FE9-A5445E3857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1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6" charset="-128"/>
        <a:cs typeface="ヒラギノ角ゴ Pro W3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1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0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0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aseline="0" dirty="0" smtClean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  <a:p>
            <a:endParaRPr lang="is-IS" smtClean="0"/>
          </a:p>
          <a:p>
            <a:endParaRPr lang="is-IS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8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 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2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0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1"/>
            <a:ext cx="5111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489"/>
            <a:ext cx="3008313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7858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und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32"/>
            <a:ext cx="7772400" cy="8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6215082"/>
            <a:ext cx="161924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6" charset="-128"/>
          <a:cs typeface="Verdan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6" charset="-128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svanen.nu/Account/LogOn?ReturnUrl=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hyperlink" Target="http://www.ust.is/einstaklingar/umhverfismerki/umhverfismerkid-svanurin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908719"/>
          </a:xfrm>
        </p:spPr>
        <p:txBody>
          <a:bodyPr/>
          <a:lstStyle/>
          <a:p>
            <a: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48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s-IS" sz="4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  <a:t>Í Svansfréttum er þetta helst</a:t>
            </a:r>
            <a:b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48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s-IS" sz="4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2400" b="1" dirty="0" smtClean="0">
                <a:solidFill>
                  <a:schemeClr val="bg1"/>
                </a:solidFill>
                <a:latin typeface="Calibri" pitchFamily="34" charset="0"/>
              </a:rPr>
              <a:t>Anna Sigurveig Ragnarsdóttir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 descr="Umhverfisstofnun 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Hótel og veitingahús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536504"/>
          </a:xfrm>
        </p:spPr>
        <p:txBody>
          <a:bodyPr/>
          <a:lstStyle/>
          <a:p>
            <a:r>
              <a:rPr lang="is-IS" dirty="0" smtClean="0"/>
              <a:t>Núgildandi viðmið </a:t>
            </a:r>
            <a:r>
              <a:rPr lang="is-IS" dirty="0"/>
              <a:t>til 31. október </a:t>
            </a:r>
            <a:r>
              <a:rPr lang="is-IS" dirty="0" smtClean="0"/>
              <a:t>2014</a:t>
            </a:r>
          </a:p>
          <a:p>
            <a:endParaRPr lang="is-IS" dirty="0"/>
          </a:p>
          <a:p>
            <a:r>
              <a:rPr lang="is-IS" dirty="0" err="1" smtClean="0"/>
              <a:t>Ný</a:t>
            </a:r>
            <a:r>
              <a:rPr lang="is-IS" dirty="0" smtClean="0"/>
              <a:t> viðmið væntanleg fyrir hótel og veitingahús og </a:t>
            </a:r>
            <a:r>
              <a:rPr lang="is-IS" dirty="0" err="1" smtClean="0"/>
              <a:t>ráðstefnurými</a:t>
            </a:r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Opið umsagnarferli</a:t>
            </a:r>
            <a:endParaRPr lang="is-IS" dirty="0"/>
          </a:p>
          <a:p>
            <a:endParaRPr lang="is-IS" dirty="0" smtClean="0"/>
          </a:p>
          <a:p>
            <a:r>
              <a:rPr lang="is-IS" dirty="0" err="1" smtClean="0"/>
              <a:t>My</a:t>
            </a:r>
            <a:r>
              <a:rPr lang="is-IS" dirty="0" smtClean="0"/>
              <a:t> </a:t>
            </a:r>
            <a:r>
              <a:rPr lang="is-IS" dirty="0" err="1" smtClean="0"/>
              <a:t>Swan</a:t>
            </a:r>
            <a:r>
              <a:rPr lang="is-IS" dirty="0" smtClean="0"/>
              <a:t> </a:t>
            </a:r>
            <a:r>
              <a:rPr lang="is-IS" dirty="0" err="1" smtClean="0"/>
              <a:t>Account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292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Ræstingar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mtClean="0"/>
          </a:p>
          <a:p>
            <a:r>
              <a:rPr lang="is-IS" smtClean="0"/>
              <a:t>Gildandi viðmið til 30. júní 2014</a:t>
            </a:r>
          </a:p>
          <a:p>
            <a:endParaRPr lang="is-IS" smtClean="0"/>
          </a:p>
          <a:p>
            <a:endParaRPr lang="is-IS"/>
          </a:p>
          <a:p>
            <a:r>
              <a:rPr lang="is-IS"/>
              <a:t>E</a:t>
            </a:r>
            <a:r>
              <a:rPr lang="is-IS" smtClean="0"/>
              <a:t>ftirliti/eftirfylgni </a:t>
            </a:r>
          </a:p>
          <a:p>
            <a:endParaRPr lang="is-IS" dirty="0"/>
          </a:p>
        </p:txBody>
      </p:sp>
      <p:pic>
        <p:nvPicPr>
          <p:cNvPr id="4098" name="Picture 2" descr="\\keilir.ust.local\anna.ra$\Desktop\747151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44341"/>
            <a:ext cx="2232248" cy="33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Prentsmiðjur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 smtClean="0"/>
              <a:t>Ný</a:t>
            </a:r>
            <a:r>
              <a:rPr lang="is-IS" dirty="0" smtClean="0"/>
              <a:t> viðmið gefin </a:t>
            </a:r>
            <a:r>
              <a:rPr lang="is-IS" dirty="0" err="1" smtClean="0"/>
              <a:t>út</a:t>
            </a:r>
            <a:r>
              <a:rPr lang="is-IS" dirty="0" smtClean="0"/>
              <a:t> í desember 2011</a:t>
            </a:r>
          </a:p>
          <a:p>
            <a:r>
              <a:rPr lang="is-IS" dirty="0" smtClean="0"/>
              <a:t>Enn ekki farið að votta skv</a:t>
            </a:r>
            <a:r>
              <a:rPr lang="is-IS" smtClean="0"/>
              <a:t>. viðmiðunum</a:t>
            </a:r>
          </a:p>
          <a:p>
            <a:r>
              <a:rPr lang="is-IS"/>
              <a:t>Vottun skv. útgáfu 4 gildir til mars 2014</a:t>
            </a:r>
            <a:r>
              <a:rPr lang="is-IS" smtClean="0"/>
              <a:t>.</a:t>
            </a:r>
            <a:endParaRPr lang="is-IS" sz="3200" dirty="0" smtClean="0">
              <a:ea typeface="ヒラギノ角ゴ Pro W3" pitchFamily="-106" charset="-128"/>
            </a:endParaRPr>
          </a:p>
          <a:p>
            <a:r>
              <a:rPr lang="is-IS" sz="3200" smtClean="0">
                <a:ea typeface="ヒラギノ角ゴ Pro W3" pitchFamily="-106" charset="-128"/>
              </a:rPr>
              <a:t>Eftirlitsheimsóknir </a:t>
            </a:r>
            <a:endParaRPr lang="is-IS" sz="3200" dirty="0" smtClean="0">
              <a:ea typeface="ヒラギノ角ゴ Pro W3" pitchFamily="-106" charset="-128"/>
            </a:endParaRPr>
          </a:p>
          <a:p>
            <a:endParaRPr lang="is-IS" sz="3200" dirty="0">
              <a:ea typeface="ヒラギノ角ゴ Pro W3" pitchFamily="-106" charset="-128"/>
            </a:endParaRPr>
          </a:p>
          <a:p>
            <a:pPr marL="457200" lvl="1" indent="0">
              <a:buNone/>
            </a:pPr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5144"/>
            <a:ext cx="1296144" cy="13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Prentsmiðjur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r>
              <a:rPr lang="is-IS" dirty="0" smtClean="0"/>
              <a:t>Viðmiðin </a:t>
            </a:r>
          </a:p>
          <a:p>
            <a:pPr lvl="1"/>
            <a:r>
              <a:rPr lang="is-IS" sz="2800" dirty="0" err="1" smtClean="0">
                <a:ea typeface="ヒラギノ角ゴ Pro W3" pitchFamily="-106" charset="-128"/>
              </a:rPr>
              <a:t>Printing</a:t>
            </a:r>
            <a:r>
              <a:rPr lang="is-IS" sz="2800" dirty="0" smtClean="0">
                <a:ea typeface="ヒラギノ角ゴ Pro W3" pitchFamily="-106" charset="-128"/>
              </a:rPr>
              <a:t> </a:t>
            </a:r>
            <a:r>
              <a:rPr lang="is-IS" sz="2800" dirty="0" err="1" smtClean="0">
                <a:ea typeface="ヒラギノ角ゴ Pro W3" pitchFamily="-106" charset="-128"/>
              </a:rPr>
              <a:t>companies</a:t>
            </a:r>
            <a:r>
              <a:rPr lang="is-IS" sz="2800" dirty="0" smtClean="0">
                <a:ea typeface="ヒラギノ角ゴ Pro W3" pitchFamily="-106" charset="-128"/>
              </a:rPr>
              <a:t>, </a:t>
            </a:r>
            <a:r>
              <a:rPr lang="is-IS" sz="2800" dirty="0" err="1" smtClean="0">
                <a:ea typeface="ヒラギノ角ゴ Pro W3" pitchFamily="-106" charset="-128"/>
              </a:rPr>
              <a:t>printed</a:t>
            </a:r>
            <a:r>
              <a:rPr lang="is-IS" sz="2800" dirty="0" smtClean="0">
                <a:ea typeface="ヒラギノ角ゴ Pro W3" pitchFamily="-106" charset="-128"/>
              </a:rPr>
              <a:t> </a:t>
            </a:r>
            <a:r>
              <a:rPr lang="is-IS" sz="2800" dirty="0" err="1" smtClean="0">
                <a:ea typeface="ヒラギノ角ゴ Pro W3" pitchFamily="-106" charset="-128"/>
              </a:rPr>
              <a:t>matter</a:t>
            </a:r>
            <a:r>
              <a:rPr lang="is-IS" sz="2800" dirty="0" smtClean="0">
                <a:ea typeface="ヒラギノ角ゴ Pro W3" pitchFamily="-106" charset="-128"/>
              </a:rPr>
              <a:t>, </a:t>
            </a:r>
            <a:r>
              <a:rPr lang="is-IS" sz="2800" dirty="0" err="1" smtClean="0">
                <a:ea typeface="ヒラギノ角ゴ Pro W3" pitchFamily="-106" charset="-128"/>
              </a:rPr>
              <a:t>envelopes</a:t>
            </a:r>
            <a:r>
              <a:rPr lang="is-IS" sz="2800" dirty="0" smtClean="0">
                <a:ea typeface="ヒラギノ角ゴ Pro W3" pitchFamily="-106" charset="-128"/>
              </a:rPr>
              <a:t> and </a:t>
            </a:r>
            <a:r>
              <a:rPr lang="is-IS" sz="2800" dirty="0" err="1" smtClean="0">
                <a:ea typeface="ヒラギノ角ゴ Pro W3" pitchFamily="-106" charset="-128"/>
              </a:rPr>
              <a:t>other</a:t>
            </a:r>
            <a:r>
              <a:rPr lang="is-IS" sz="2800" dirty="0" smtClean="0">
                <a:ea typeface="ヒラギノ角ゴ Pro W3" pitchFamily="-106" charset="-128"/>
              </a:rPr>
              <a:t> </a:t>
            </a:r>
            <a:r>
              <a:rPr lang="is-IS" sz="2800" dirty="0" err="1" smtClean="0">
                <a:ea typeface="ヒラギノ角ゴ Pro W3" pitchFamily="-106" charset="-128"/>
              </a:rPr>
              <a:t>converted</a:t>
            </a:r>
            <a:r>
              <a:rPr lang="is-IS" sz="2800" dirty="0" smtClean="0">
                <a:ea typeface="ヒラギノ角ゴ Pro W3" pitchFamily="-106" charset="-128"/>
              </a:rPr>
              <a:t> </a:t>
            </a:r>
            <a:r>
              <a:rPr lang="is-IS" sz="2800" dirty="0" err="1" smtClean="0">
                <a:ea typeface="ヒラギノ角ゴ Pro W3" pitchFamily="-106" charset="-128"/>
              </a:rPr>
              <a:t>paper</a:t>
            </a:r>
            <a:r>
              <a:rPr lang="is-IS" sz="2800" dirty="0" smtClean="0">
                <a:ea typeface="ヒラギノ角ゴ Pro W3" pitchFamily="-106" charset="-128"/>
              </a:rPr>
              <a:t> </a:t>
            </a:r>
            <a:r>
              <a:rPr lang="is-IS" sz="2800" dirty="0" err="1" smtClean="0">
                <a:ea typeface="ヒラギノ角ゴ Pro W3" pitchFamily="-106" charset="-128"/>
              </a:rPr>
              <a:t>products</a:t>
            </a:r>
            <a:endParaRPr lang="is-IS" sz="2800" dirty="0" smtClean="0">
              <a:ea typeface="ヒラギノ角ゴ Pro W3" pitchFamily="-106" charset="-128"/>
            </a:endParaRPr>
          </a:p>
          <a:p>
            <a:pPr lvl="1"/>
            <a:r>
              <a:rPr lang="is-IS" dirty="0" smtClean="0">
                <a:ea typeface="ヒラギノ角ゴ Pro W3" pitchFamily="-106" charset="-128"/>
              </a:rPr>
              <a:t>Nýjar prentaðferðir eru skilgreindar og aðrar detta </a:t>
            </a:r>
            <a:r>
              <a:rPr lang="is-IS" dirty="0" err="1" smtClean="0">
                <a:ea typeface="ヒラギノ角ゴ Pro W3" pitchFamily="-106" charset="-128"/>
              </a:rPr>
              <a:t>út</a:t>
            </a:r>
            <a:endParaRPr lang="is-IS" dirty="0" smtClean="0">
              <a:ea typeface="ヒラギノ角ゴ Pro W3" pitchFamily="-106" charset="-128"/>
            </a:endParaRPr>
          </a:p>
          <a:p>
            <a:pPr lvl="1"/>
            <a:r>
              <a:rPr lang="is-IS" sz="2800" dirty="0" smtClean="0">
                <a:ea typeface="ヒラギノ角ゴ Pro W3" pitchFamily="-106" charset="-128"/>
              </a:rPr>
              <a:t>Fylgjast þarf með pappír og efnanotkun eftir prentaðferð</a:t>
            </a:r>
          </a:p>
          <a:p>
            <a:pPr lvl="1"/>
            <a:r>
              <a:rPr lang="is-IS" dirty="0" smtClean="0">
                <a:ea typeface="ヒラギノ角ゴ Pro W3" pitchFamily="-106" charset="-128"/>
              </a:rPr>
              <a:t>Orka</a:t>
            </a:r>
            <a:endParaRPr lang="is-IS" sz="2800" dirty="0" smtClean="0">
              <a:ea typeface="ヒラギノ角ゴ Pro W3" pitchFamily="-106" charset="-128"/>
            </a:endParaRPr>
          </a:p>
          <a:p>
            <a:pPr lvl="1"/>
            <a:endParaRPr lang="is-IS" sz="2800" dirty="0" smtClean="0">
              <a:ea typeface="ヒラギノ角ゴ Pro W3" pitchFamily="-106" charset="-128"/>
            </a:endParaRPr>
          </a:p>
          <a:p>
            <a:pPr marL="457200" lvl="1" indent="0">
              <a:buNone/>
            </a:pPr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825178" cy="8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Prentsmiðjur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08512"/>
          </a:xfrm>
        </p:spPr>
        <p:txBody>
          <a:bodyPr/>
          <a:lstStyle/>
          <a:p>
            <a:pPr marL="0" indent="0">
              <a:buNone/>
            </a:pPr>
            <a:endParaRPr lang="is-IS" dirty="0" smtClean="0">
              <a:hlinkClick r:id="rId3"/>
            </a:endParaRPr>
          </a:p>
          <a:p>
            <a:r>
              <a:rPr lang="is-IS" dirty="0"/>
              <a:t>V</a:t>
            </a:r>
            <a:r>
              <a:rPr lang="is-IS" dirty="0" smtClean="0"/>
              <a:t>iðmið </a:t>
            </a:r>
            <a:r>
              <a:rPr lang="is-IS" dirty="0" err="1" smtClean="0"/>
              <a:t>þýdd</a:t>
            </a:r>
            <a:r>
              <a:rPr lang="is-IS" dirty="0" smtClean="0"/>
              <a:t> á íslensku.</a:t>
            </a:r>
          </a:p>
          <a:p>
            <a:pPr marL="0" indent="0">
              <a:buNone/>
            </a:pPr>
            <a:endParaRPr lang="is-IS" dirty="0" smtClean="0">
              <a:hlinkClick r:id="rId3"/>
            </a:endParaRPr>
          </a:p>
          <a:p>
            <a:r>
              <a:rPr lang="is-IS" dirty="0" err="1" smtClean="0">
                <a:hlinkClick r:id="rId3"/>
              </a:rPr>
              <a:t>My</a:t>
            </a:r>
            <a:r>
              <a:rPr lang="is-IS" dirty="0" smtClean="0">
                <a:hlinkClick r:id="rId3"/>
              </a:rPr>
              <a:t> </a:t>
            </a:r>
            <a:r>
              <a:rPr lang="is-IS" dirty="0" err="1" smtClean="0">
                <a:hlinkClick r:id="rId3"/>
              </a:rPr>
              <a:t>Swan</a:t>
            </a:r>
            <a:r>
              <a:rPr lang="is-IS" dirty="0" smtClean="0">
                <a:hlinkClick r:id="rId3"/>
              </a:rPr>
              <a:t> </a:t>
            </a:r>
            <a:r>
              <a:rPr lang="is-IS" dirty="0" err="1" smtClean="0">
                <a:hlinkClick r:id="rId3"/>
              </a:rPr>
              <a:t>Account</a:t>
            </a:r>
            <a:endParaRPr lang="is-IS" dirty="0" smtClean="0"/>
          </a:p>
          <a:p>
            <a:endParaRPr lang="is-IS" dirty="0"/>
          </a:p>
          <a:p>
            <a:r>
              <a:rPr lang="is-IS" dirty="0" smtClean="0"/>
              <a:t>Kynningarfundur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 smtClean="0"/>
              <a:t>Janúar 2013</a:t>
            </a:r>
          </a:p>
          <a:p>
            <a:endParaRPr lang="is-IS" dirty="0" smtClean="0"/>
          </a:p>
          <a:p>
            <a:pPr marL="457200" lvl="1" indent="0">
              <a:buNone/>
            </a:pPr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85" y="3429000"/>
            <a:ext cx="4580615" cy="311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316"/>
            <a:ext cx="7772400" cy="895368"/>
          </a:xfrm>
        </p:spPr>
        <p:txBody>
          <a:bodyPr/>
          <a:lstStyle/>
          <a:p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SVANURINN</a:t>
            </a:r>
            <a:b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</a:br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FYRIR UMHVERFI OG HEILSU</a:t>
            </a:r>
            <a:endParaRPr lang="en-US" sz="3200" dirty="0">
              <a:solidFill>
                <a:srgbClr val="0083CA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0502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s-IS" b="1" dirty="0" smtClean="0"/>
              <a:t>Kynningarmál</a:t>
            </a:r>
          </a:p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r>
              <a:rPr lang="is-IS" dirty="0" smtClean="0"/>
              <a:t>Nýjungar</a:t>
            </a:r>
            <a:endParaRPr lang="is-IS" dirty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r>
              <a:rPr lang="is-IS" dirty="0" smtClean="0"/>
              <a:t>Skilaboð til leyfishafa</a:t>
            </a:r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sz="1400" dirty="0" smtClean="0"/>
          </a:p>
          <a:p>
            <a:pPr lvl="1"/>
            <a:endParaRPr lang="is-IS" sz="8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 descr="Svansmerki_RGB_enginn-texti_250x25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76672"/>
            <a:ext cx="1857388" cy="1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45873"/>
            <a:ext cx="2781200" cy="418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Ágætis byrjun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is-IS" dirty="0" smtClean="0"/>
              <a:t>Dreifing staðið yfir í tæpt ár</a:t>
            </a:r>
          </a:p>
          <a:p>
            <a:endParaRPr lang="is-IS" dirty="0"/>
          </a:p>
          <a:p>
            <a:r>
              <a:rPr lang="is-IS" dirty="0" smtClean="0"/>
              <a:t>3.500 pokum dreift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Ánægja með verkefnið</a:t>
            </a:r>
          </a:p>
          <a:p>
            <a:pPr lvl="1"/>
            <a:r>
              <a:rPr lang="is-IS" dirty="0" smtClean="0"/>
              <a:t>Meðal dreifingaraðila</a:t>
            </a:r>
          </a:p>
          <a:p>
            <a:pPr lvl="1"/>
            <a:r>
              <a:rPr lang="is-IS" dirty="0" smtClean="0"/>
              <a:t>Meðal foreldra</a:t>
            </a:r>
          </a:p>
          <a:p>
            <a:pPr lvl="1"/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895368"/>
          </a:xfrm>
        </p:spPr>
        <p:txBody>
          <a:bodyPr/>
          <a:lstStyle/>
          <a:p>
            <a:r>
              <a:rPr lang="is-IS" dirty="0" err="1">
                <a:solidFill>
                  <a:srgbClr val="0083CA"/>
                </a:solidFill>
              </a:rPr>
              <a:t>s</a:t>
            </a:r>
            <a:r>
              <a:rPr lang="is-IS" dirty="0" err="1" smtClean="0">
                <a:solidFill>
                  <a:srgbClr val="0083CA"/>
                </a:solidFill>
              </a:rPr>
              <a:t>vanurinn.is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84784" y="980728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is-IS" dirty="0" smtClean="0"/>
          </a:p>
          <a:p>
            <a:pPr marL="457200" lvl="1" indent="0">
              <a:buNone/>
            </a:pP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7" t="8781" r="20935" b="7"/>
          <a:stretch/>
        </p:blipFill>
        <p:spPr bwMode="auto">
          <a:xfrm>
            <a:off x="1331641" y="1556792"/>
            <a:ext cx="6408711" cy="5051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9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0502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/>
              <a:t>Kynningarmál</a:t>
            </a:r>
          </a:p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r>
              <a:rPr lang="is-IS" b="1" dirty="0" smtClean="0"/>
              <a:t>Nýjungar</a:t>
            </a:r>
            <a:endParaRPr lang="is-IS" b="1" dirty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r>
              <a:rPr lang="is-IS" dirty="0" smtClean="0"/>
              <a:t>Skilaboð til leyfishafa</a:t>
            </a:r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sz="1400" dirty="0" smtClean="0"/>
          </a:p>
          <a:p>
            <a:pPr lvl="1"/>
            <a:endParaRPr lang="is-IS" sz="8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 descr="Svansmerki_RGB_enginn-texti_250x25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76672"/>
            <a:ext cx="1857388" cy="1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895368"/>
          </a:xfrm>
        </p:spPr>
        <p:txBody>
          <a:bodyPr/>
          <a:lstStyle/>
          <a:p>
            <a:r>
              <a:rPr lang="is-IS" dirty="0" err="1" smtClean="0">
                <a:solidFill>
                  <a:srgbClr val="0083CA"/>
                </a:solidFill>
              </a:rPr>
              <a:t>Nýtt</a:t>
            </a:r>
            <a:r>
              <a:rPr lang="is-IS" dirty="0" smtClean="0">
                <a:solidFill>
                  <a:srgbClr val="0083CA"/>
                </a:solidFill>
              </a:rPr>
              <a:t> og norrænt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546848"/>
          </a:xfrm>
        </p:spPr>
        <p:txBody>
          <a:bodyPr/>
          <a:lstStyle/>
          <a:p>
            <a:endParaRPr lang="is-IS" dirty="0" smtClean="0"/>
          </a:p>
          <a:p>
            <a:r>
              <a:rPr lang="is-IS" dirty="0" smtClean="0"/>
              <a:t>Fleiri norrænir starfsmenn</a:t>
            </a:r>
          </a:p>
          <a:p>
            <a:endParaRPr lang="is-IS" dirty="0"/>
          </a:p>
          <a:p>
            <a:r>
              <a:rPr lang="is-IS" dirty="0" smtClean="0"/>
              <a:t>Tæknilausnir</a:t>
            </a:r>
          </a:p>
          <a:p>
            <a:pPr lvl="1"/>
            <a:r>
              <a:rPr lang="is-IS" dirty="0" err="1" smtClean="0"/>
              <a:t>My</a:t>
            </a:r>
            <a:r>
              <a:rPr lang="is-IS" dirty="0" smtClean="0"/>
              <a:t> </a:t>
            </a:r>
            <a:r>
              <a:rPr lang="is-IS" dirty="0" err="1" smtClean="0"/>
              <a:t>Swan</a:t>
            </a:r>
            <a:r>
              <a:rPr lang="is-IS" dirty="0" smtClean="0"/>
              <a:t> </a:t>
            </a:r>
            <a:r>
              <a:rPr lang="is-IS" dirty="0" err="1" smtClean="0"/>
              <a:t>Account</a:t>
            </a:r>
            <a:r>
              <a:rPr lang="is-IS" dirty="0" smtClean="0"/>
              <a:t>, </a:t>
            </a:r>
            <a:r>
              <a:rPr lang="is-IS" dirty="0" err="1" smtClean="0"/>
              <a:t>Omins</a:t>
            </a: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Markaðsmál</a:t>
            </a:r>
          </a:p>
          <a:p>
            <a:pPr lvl="1"/>
            <a:r>
              <a:rPr lang="is-IS" dirty="0" err="1"/>
              <a:t>Nýtt</a:t>
            </a:r>
            <a:r>
              <a:rPr lang="is-IS" dirty="0"/>
              <a:t> útlit á leyfum</a:t>
            </a:r>
          </a:p>
          <a:p>
            <a:pPr lvl="1"/>
            <a:r>
              <a:rPr lang="is-IS" dirty="0" smtClean="0"/>
              <a:t>Auglýsingar – </a:t>
            </a:r>
            <a:r>
              <a:rPr lang="is-IS" i="1" dirty="0" smtClean="0"/>
              <a:t>Græn ljós fyrir hvítari jól</a:t>
            </a:r>
            <a:r>
              <a:rPr lang="is-IS" dirty="0" smtClean="0"/>
              <a:t>.</a:t>
            </a:r>
          </a:p>
          <a:p>
            <a:pPr lvl="1"/>
            <a:endParaRPr lang="is-IS" dirty="0" smtClean="0"/>
          </a:p>
          <a:p>
            <a:pPr lvl="1"/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09" y="3645024"/>
            <a:ext cx="3259918" cy="21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6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Velgegnissögur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r>
              <a:rPr lang="is-IS" sz="2400" dirty="0" smtClean="0"/>
              <a:t>Velgegnissögur lítilla fyrirtækja</a:t>
            </a:r>
          </a:p>
          <a:p>
            <a:endParaRPr lang="is-IS" sz="2400" dirty="0"/>
          </a:p>
          <a:p>
            <a:r>
              <a:rPr lang="is-IS" sz="2400" dirty="0"/>
              <a:t>Svanurinn og Evrópublómið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 smtClean="0"/>
              <a:t>Lítil fyrirtæki alls 18 talsins</a:t>
            </a:r>
          </a:p>
          <a:p>
            <a:pPr lvl="2"/>
            <a:r>
              <a:rPr lang="is-IS" sz="1600" dirty="0" smtClean="0"/>
              <a:t>Hótel Eldhestar</a:t>
            </a:r>
          </a:p>
          <a:p>
            <a:pPr lvl="2"/>
            <a:r>
              <a:rPr lang="is-IS" sz="1600" dirty="0" smtClean="0"/>
              <a:t>Hótel Rauðaskriða</a:t>
            </a:r>
          </a:p>
          <a:p>
            <a:pPr lvl="2"/>
            <a:r>
              <a:rPr lang="is-IS" sz="1600" dirty="0" smtClean="0"/>
              <a:t>Undri </a:t>
            </a:r>
          </a:p>
          <a:p>
            <a:pPr lvl="1"/>
            <a:endParaRPr lang="is-IS" sz="20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92487"/>
            <a:ext cx="442595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rgbClr val="0083CA"/>
                </a:solidFill>
              </a:rPr>
              <a:t>Velgegnissögur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s-IS" dirty="0" smtClean="0"/>
              <a:t>Vottun er fyrir alla</a:t>
            </a:r>
          </a:p>
          <a:p>
            <a:pPr>
              <a:lnSpc>
                <a:spcPct val="150000"/>
              </a:lnSpc>
            </a:pPr>
            <a:r>
              <a:rPr lang="is-IS" dirty="0" smtClean="0"/>
              <a:t>Nýtast fyrirtækjum</a:t>
            </a:r>
          </a:p>
          <a:p>
            <a:pPr>
              <a:lnSpc>
                <a:spcPct val="150000"/>
              </a:lnSpc>
            </a:pPr>
            <a:r>
              <a:rPr lang="is-IS" dirty="0" smtClean="0"/>
              <a:t>Vekja athygli</a:t>
            </a:r>
          </a:p>
          <a:p>
            <a:pPr>
              <a:lnSpc>
                <a:spcPct val="150000"/>
              </a:lnSpc>
            </a:pPr>
            <a:r>
              <a:rPr lang="is-IS" dirty="0" err="1" smtClean="0"/>
              <a:t>Mæla</a:t>
            </a:r>
            <a:r>
              <a:rPr lang="is-IS" dirty="0" smtClean="0"/>
              <a:t> með </a:t>
            </a:r>
          </a:p>
          <a:p>
            <a:endParaRPr lang="is-I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81" y="2492896"/>
            <a:ext cx="442595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1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0502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/>
              <a:t>Kynningarmál</a:t>
            </a:r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r>
              <a:rPr lang="is-IS" dirty="0" smtClean="0"/>
              <a:t>Nýjungar</a:t>
            </a:r>
            <a:endParaRPr lang="is-IS" dirty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r>
              <a:rPr lang="is-IS" b="1" dirty="0" smtClean="0"/>
              <a:t>Skilaboð til leyfishafa</a:t>
            </a:r>
            <a:endParaRPr lang="is-IS" dirty="0" smtClean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sz="1400" dirty="0" smtClean="0"/>
          </a:p>
          <a:p>
            <a:pPr lvl="1"/>
            <a:endParaRPr lang="is-IS" sz="8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 descr="Svansmerki_RGB_enginn-texti_250x25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76672"/>
            <a:ext cx="1857388" cy="1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hverfisstofnun">
  <a:themeElements>
    <a:clrScheme name="Umhverfisstofnun">
      <a:dk1>
        <a:sysClr val="windowText" lastClr="000000"/>
      </a:dk1>
      <a:lt1>
        <a:sysClr val="window" lastClr="FFFFFF"/>
      </a:lt1>
      <a:dk2>
        <a:srgbClr val="332200"/>
      </a:dk2>
      <a:lt2>
        <a:srgbClr val="F9FDC3"/>
      </a:lt2>
      <a:accent1>
        <a:srgbClr val="39B54A"/>
      </a:accent1>
      <a:accent2>
        <a:srgbClr val="0083CA"/>
      </a:accent2>
      <a:accent3>
        <a:srgbClr val="4F6228"/>
      </a:accent3>
      <a:accent4>
        <a:srgbClr val="5F497A"/>
      </a:accent4>
      <a:accent5>
        <a:srgbClr val="953734"/>
      </a:accent5>
      <a:accent6>
        <a:srgbClr val="E36C09"/>
      </a:accent6>
      <a:hlink>
        <a:srgbClr val="C96411"/>
      </a:hlink>
      <a:folHlink>
        <a:srgbClr val="7500C4"/>
      </a:folHlink>
    </a:clrScheme>
    <a:fontScheme name="Umhverfisstofnu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Umhverfisstofnun</Template>
  <TotalTime>2235</TotalTime>
  <Words>206</Words>
  <Application>Microsoft Office PowerPoint</Application>
  <PresentationFormat>On-screen Show (4:3)</PresentationFormat>
  <Paragraphs>116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Umhverfisstofnun</vt:lpstr>
      <vt:lpstr>   Í Svansfréttum er þetta helst   Anna Sigurveig Ragnarsdóttir</vt:lpstr>
      <vt:lpstr>PowerPoint Presentation</vt:lpstr>
      <vt:lpstr>Ágætis byrjun</vt:lpstr>
      <vt:lpstr>svanurinn.is</vt:lpstr>
      <vt:lpstr>PowerPoint Presentation</vt:lpstr>
      <vt:lpstr>Nýtt og norrænt</vt:lpstr>
      <vt:lpstr>Velgegnissögur</vt:lpstr>
      <vt:lpstr>Velgegnissögur</vt:lpstr>
      <vt:lpstr>PowerPoint Presentation</vt:lpstr>
      <vt:lpstr>Hótel og veitingahús</vt:lpstr>
      <vt:lpstr>Ræstingar</vt:lpstr>
      <vt:lpstr>Prentsmiðjur</vt:lpstr>
      <vt:lpstr>Prentsmiðjur</vt:lpstr>
      <vt:lpstr>Prentsmiðjur</vt:lpstr>
      <vt:lpstr>SVANURINN FYRIR UMHVERFI OG HEILSU</vt:lpstr>
    </vt:vector>
  </TitlesOfParts>
  <Company>Umhverfisstofnun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Græn nýsköpun og vistvæn innkaup ríkisins</dc:title>
  <dc:creator>Elva Rakel Jónsdóttir</dc:creator>
  <cp:lastModifiedBy>anna.ra</cp:lastModifiedBy>
  <cp:revision>165</cp:revision>
  <dcterms:created xsi:type="dcterms:W3CDTF">2010-05-18T11:02:21Z</dcterms:created>
  <dcterms:modified xsi:type="dcterms:W3CDTF">2012-11-16T11:54:06Z</dcterms:modified>
</cp:coreProperties>
</file>